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notesMasterIdLst>
    <p:notesMasterId r:id="rId13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notesMaster" Target="notesMasters/notesMaster1.xml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p/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p/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p/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p/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p/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p/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p/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p/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p/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p/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p/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13233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777240"/>
            <a:ext cx="5486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FFFFFF"/>
                </a:solidFill>
              </a:rPr>
              <a:t>CESIM Team Flow Map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640080" y="1325880"/>
            <a:ext cx="96012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400" b="1" dirty="0">
                <a:solidFill>
                  <a:srgbClr val="FFFFFF"/>
                </a:solidFill>
              </a:rPr>
              <a:t>Round 1 → Round 2 → Round 3 → Round 4</a:t>
            </a:r>
            <a:endParaRPr lang="en-US" sz="3400" dirty="0"/>
          </a:p>
        </p:txBody>
      </p:sp>
      <p:sp>
        <p:nvSpPr>
          <p:cNvPr id="4" name="Text 2"/>
          <p:cNvSpPr/>
          <p:nvPr/>
        </p:nvSpPr>
        <p:spPr>
          <a:xfrm>
            <a:off x="640080" y="2148840"/>
            <a:ext cx="6400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D0D5DD"/>
                </a:solidFill>
              </a:rPr>
              <a:t>GL Sec C Group July 2026 • Teams mapped across name changes</a:t>
            </a:r>
            <a:endParaRPr lang="en-US" sz="1400" dirty="0"/>
          </a:p>
        </p:txBody>
      </p:sp>
      <p:sp>
        <p:nvSpPr>
          <p:cNvPr id="5" name="Text 3"/>
          <p:cNvSpPr/>
          <p:nvPr/>
        </p:nvSpPr>
        <p:spPr>
          <a:xfrm>
            <a:off x="11475720" y="6473952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D0D5DD"/>
                </a:solidFill>
              </a:rPr>
              <a:t>1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6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201168"/>
            <a:ext cx="78638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100" b="1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Team-name mapping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11480" y="566928"/>
            <a:ext cx="91440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These mappings preserve company identity across changed team names.</a:t>
            </a:r>
            <a:endParaRPr lang="en-US" sz="950" dirty="0"/>
          </a:p>
        </p:txBody>
      </p:sp>
      <p:sp>
        <p:nvSpPr>
          <p:cNvPr id="4" name="Text 2"/>
          <p:cNvSpPr/>
          <p:nvPr/>
        </p:nvSpPr>
        <p:spPr>
          <a:xfrm>
            <a:off x="8915400" y="219456"/>
            <a:ext cx="28346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GL Sec C • R1→R4 Flow Map</a:t>
            </a:r>
            <a:endParaRPr lang="en-US" sz="850" dirty="0"/>
          </a:p>
        </p:txBody>
      </p:sp>
      <p:sp>
        <p:nvSpPr>
          <p:cNvPr id="5" name="Shape 3"/>
          <p:cNvSpPr/>
          <p:nvPr/>
        </p:nvSpPr>
        <p:spPr>
          <a:xfrm>
            <a:off x="411480" y="850392"/>
            <a:ext cx="1138428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" name="Text 4"/>
          <p:cNvSpPr/>
          <p:nvPr/>
        </p:nvSpPr>
        <p:spPr>
          <a:xfrm>
            <a:off x="11475720" y="6473952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</a:t>
            </a:r>
            <a:endParaRPr lang="en-US" sz="800" dirty="0"/>
          </a:p>
        </p:txBody>
      </p:sp>
      <p:sp>
        <p:nvSpPr>
          <p:cNvPr id="7" name="Text 5"/>
          <p:cNvSpPr/>
          <p:nvPr/>
        </p:nvSpPr>
        <p:spPr>
          <a:xfrm>
            <a:off x="411480" y="6473952"/>
            <a:ext cx="80467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Source: Section C Universe 1 and Universe 2 R1–R4 Excel results; principal criterion: cumulative TSR (p.a.)</a:t>
            </a:r>
            <a:endParaRPr lang="en-US" sz="750" dirty="0"/>
          </a:p>
        </p:txBody>
      </p:sp>
      <p:sp>
        <p:nvSpPr>
          <p:cNvPr id="8" name="Shape 6"/>
          <p:cNvSpPr/>
          <p:nvPr/>
        </p:nvSpPr>
        <p:spPr>
          <a:xfrm>
            <a:off x="914400" y="1280160"/>
            <a:ext cx="3291840" cy="384048"/>
          </a:xfrm>
          <a:prstGeom prst="rect">
            <a:avLst/>
          </a:prstGeom>
          <a:solidFill>
            <a:srgbClr val="13233A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9" name="Text 7"/>
          <p:cNvSpPr/>
          <p:nvPr/>
        </p:nvSpPr>
        <p:spPr>
          <a:xfrm>
            <a:off x="950976" y="1325880"/>
            <a:ext cx="3218688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0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Universe</a:t>
            </a:r>
            <a:endParaRPr lang="en-US" sz="1000" dirty="0"/>
          </a:p>
        </p:txBody>
      </p:sp>
      <p:sp>
        <p:nvSpPr>
          <p:cNvPr id="10" name="Shape 8"/>
          <p:cNvSpPr/>
          <p:nvPr/>
        </p:nvSpPr>
        <p:spPr>
          <a:xfrm>
            <a:off x="4206240" y="1280160"/>
            <a:ext cx="3291840" cy="384048"/>
          </a:xfrm>
          <a:prstGeom prst="rect">
            <a:avLst/>
          </a:prstGeom>
          <a:solidFill>
            <a:srgbClr val="13233A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1" name="Text 9"/>
          <p:cNvSpPr/>
          <p:nvPr/>
        </p:nvSpPr>
        <p:spPr>
          <a:xfrm>
            <a:off x="4242816" y="1325880"/>
            <a:ext cx="3218688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Round 1 / 2 name</a:t>
            </a:r>
            <a:endParaRPr lang="en-US" sz="1000" dirty="0"/>
          </a:p>
        </p:txBody>
      </p:sp>
      <p:sp>
        <p:nvSpPr>
          <p:cNvPr id="12" name="Shape 10"/>
          <p:cNvSpPr/>
          <p:nvPr/>
        </p:nvSpPr>
        <p:spPr>
          <a:xfrm>
            <a:off x="7498080" y="1280160"/>
            <a:ext cx="3291840" cy="384048"/>
          </a:xfrm>
          <a:prstGeom prst="rect">
            <a:avLst/>
          </a:prstGeom>
          <a:solidFill>
            <a:srgbClr val="13233A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3" name="Text 11"/>
          <p:cNvSpPr/>
          <p:nvPr/>
        </p:nvSpPr>
        <p:spPr>
          <a:xfrm>
            <a:off x="7534656" y="1325880"/>
            <a:ext cx="3218688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Round 3 / 4 name</a:t>
            </a:r>
            <a:endParaRPr lang="en-US" sz="1000" dirty="0"/>
          </a:p>
        </p:txBody>
      </p:sp>
      <p:sp>
        <p:nvSpPr>
          <p:cNvPr id="14" name="Shape 12"/>
          <p:cNvSpPr/>
          <p:nvPr/>
        </p:nvSpPr>
        <p:spPr>
          <a:xfrm>
            <a:off x="914400" y="1664208"/>
            <a:ext cx="3291840" cy="384048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5" name="Text 13"/>
          <p:cNvSpPr/>
          <p:nvPr/>
        </p:nvSpPr>
        <p:spPr>
          <a:xfrm>
            <a:off x="950976" y="1709928"/>
            <a:ext cx="3218688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0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U1</a:t>
            </a:r>
            <a:endParaRPr lang="en-US" sz="1000" dirty="0"/>
          </a:p>
        </p:txBody>
      </p:sp>
      <p:sp>
        <p:nvSpPr>
          <p:cNvPr id="16" name="Shape 14"/>
          <p:cNvSpPr/>
          <p:nvPr/>
        </p:nvSpPr>
        <p:spPr>
          <a:xfrm>
            <a:off x="4206240" y="1664208"/>
            <a:ext cx="3291840" cy="384048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7" name="Text 15"/>
          <p:cNvSpPr/>
          <p:nvPr/>
        </p:nvSpPr>
        <p:spPr>
          <a:xfrm>
            <a:off x="4242816" y="1709928"/>
            <a:ext cx="3218688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0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Red</a:t>
            </a:r>
            <a:endParaRPr lang="en-US" sz="1000" dirty="0"/>
          </a:p>
        </p:txBody>
      </p:sp>
      <p:sp>
        <p:nvSpPr>
          <p:cNvPr id="18" name="Shape 16"/>
          <p:cNvSpPr/>
          <p:nvPr/>
        </p:nvSpPr>
        <p:spPr>
          <a:xfrm>
            <a:off x="7498080" y="1664208"/>
            <a:ext cx="3291840" cy="384048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9" name="Text 17"/>
          <p:cNvSpPr/>
          <p:nvPr/>
        </p:nvSpPr>
        <p:spPr>
          <a:xfrm>
            <a:off x="7534656" y="1709928"/>
            <a:ext cx="3218688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0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Harshad Mehta Gang</a:t>
            </a:r>
            <a:endParaRPr lang="en-US" sz="1000" dirty="0"/>
          </a:p>
        </p:txBody>
      </p:sp>
      <p:sp>
        <p:nvSpPr>
          <p:cNvPr id="20" name="Shape 18"/>
          <p:cNvSpPr/>
          <p:nvPr/>
        </p:nvSpPr>
        <p:spPr>
          <a:xfrm>
            <a:off x="914400" y="2048256"/>
            <a:ext cx="3291840" cy="384048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1" name="Text 19"/>
          <p:cNvSpPr/>
          <p:nvPr/>
        </p:nvSpPr>
        <p:spPr>
          <a:xfrm>
            <a:off x="950976" y="2093976"/>
            <a:ext cx="3218688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0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U1</a:t>
            </a:r>
            <a:endParaRPr lang="en-US" sz="1000" dirty="0"/>
          </a:p>
        </p:txBody>
      </p:sp>
      <p:sp>
        <p:nvSpPr>
          <p:cNvPr id="22" name="Shape 20"/>
          <p:cNvSpPr/>
          <p:nvPr/>
        </p:nvSpPr>
        <p:spPr>
          <a:xfrm>
            <a:off x="4206240" y="2048256"/>
            <a:ext cx="3291840" cy="384048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3" name="Text 21"/>
          <p:cNvSpPr/>
          <p:nvPr/>
        </p:nvSpPr>
        <p:spPr>
          <a:xfrm>
            <a:off x="4242816" y="2093976"/>
            <a:ext cx="3218688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0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Blue</a:t>
            </a:r>
            <a:endParaRPr lang="en-US" sz="1000" dirty="0"/>
          </a:p>
        </p:txBody>
      </p:sp>
      <p:sp>
        <p:nvSpPr>
          <p:cNvPr id="24" name="Shape 22"/>
          <p:cNvSpPr/>
          <p:nvPr/>
        </p:nvSpPr>
        <p:spPr>
          <a:xfrm>
            <a:off x="7498080" y="2048256"/>
            <a:ext cx="3291840" cy="384048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5" name="Text 23"/>
          <p:cNvSpPr/>
          <p:nvPr/>
        </p:nvSpPr>
        <p:spPr>
          <a:xfrm>
            <a:off x="7534656" y="2093976"/>
            <a:ext cx="3218688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0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Lakshmi Chit Fund</a:t>
            </a:r>
            <a:endParaRPr lang="en-US" sz="1000" dirty="0"/>
          </a:p>
        </p:txBody>
      </p:sp>
      <p:sp>
        <p:nvSpPr>
          <p:cNvPr id="26" name="Shape 24"/>
          <p:cNvSpPr/>
          <p:nvPr/>
        </p:nvSpPr>
        <p:spPr>
          <a:xfrm>
            <a:off x="914400" y="2432304"/>
            <a:ext cx="3291840" cy="384048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7" name="Text 25"/>
          <p:cNvSpPr/>
          <p:nvPr/>
        </p:nvSpPr>
        <p:spPr>
          <a:xfrm>
            <a:off x="950976" y="2478024"/>
            <a:ext cx="3218688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0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U1</a:t>
            </a:r>
            <a:endParaRPr lang="en-US" sz="1000" dirty="0"/>
          </a:p>
        </p:txBody>
      </p:sp>
      <p:sp>
        <p:nvSpPr>
          <p:cNvPr id="28" name="Shape 26"/>
          <p:cNvSpPr/>
          <p:nvPr/>
        </p:nvSpPr>
        <p:spPr>
          <a:xfrm>
            <a:off x="4206240" y="2432304"/>
            <a:ext cx="3291840" cy="384048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9" name="Text 27"/>
          <p:cNvSpPr/>
          <p:nvPr/>
        </p:nvSpPr>
        <p:spPr>
          <a:xfrm>
            <a:off x="4242816" y="2478024"/>
            <a:ext cx="3218688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0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Orange</a:t>
            </a:r>
            <a:endParaRPr lang="en-US" sz="1000" dirty="0"/>
          </a:p>
        </p:txBody>
      </p:sp>
      <p:sp>
        <p:nvSpPr>
          <p:cNvPr id="30" name="Shape 28"/>
          <p:cNvSpPr/>
          <p:nvPr/>
        </p:nvSpPr>
        <p:spPr>
          <a:xfrm>
            <a:off x="7498080" y="2432304"/>
            <a:ext cx="3291840" cy="384048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31" name="Text 29"/>
          <p:cNvSpPr/>
          <p:nvPr/>
        </p:nvSpPr>
        <p:spPr>
          <a:xfrm>
            <a:off x="7534656" y="2478024"/>
            <a:ext cx="3218688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0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Big Bulls</a:t>
            </a:r>
            <a:endParaRPr lang="en-US" sz="1000" dirty="0"/>
          </a:p>
        </p:txBody>
      </p:sp>
      <p:sp>
        <p:nvSpPr>
          <p:cNvPr id="32" name="Shape 30"/>
          <p:cNvSpPr/>
          <p:nvPr/>
        </p:nvSpPr>
        <p:spPr>
          <a:xfrm>
            <a:off x="914400" y="2816352"/>
            <a:ext cx="3291840" cy="384048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33" name="Text 31"/>
          <p:cNvSpPr/>
          <p:nvPr/>
        </p:nvSpPr>
        <p:spPr>
          <a:xfrm>
            <a:off x="950976" y="2862072"/>
            <a:ext cx="3218688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0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U2</a:t>
            </a:r>
            <a:endParaRPr lang="en-US" sz="1000" dirty="0"/>
          </a:p>
        </p:txBody>
      </p:sp>
      <p:sp>
        <p:nvSpPr>
          <p:cNvPr id="34" name="Shape 32"/>
          <p:cNvSpPr/>
          <p:nvPr/>
        </p:nvSpPr>
        <p:spPr>
          <a:xfrm>
            <a:off x="4206240" y="2816352"/>
            <a:ext cx="3291840" cy="384048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35" name="Text 33"/>
          <p:cNvSpPr/>
          <p:nvPr/>
        </p:nvSpPr>
        <p:spPr>
          <a:xfrm>
            <a:off x="4242816" y="2862072"/>
            <a:ext cx="3218688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0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Vijay Mallya</a:t>
            </a:r>
            <a:endParaRPr lang="en-US" sz="1000" dirty="0"/>
          </a:p>
        </p:txBody>
      </p:sp>
      <p:sp>
        <p:nvSpPr>
          <p:cNvPr id="36" name="Shape 34"/>
          <p:cNvSpPr/>
          <p:nvPr/>
        </p:nvSpPr>
        <p:spPr>
          <a:xfrm>
            <a:off x="7498080" y="2816352"/>
            <a:ext cx="3291840" cy="384048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37" name="Text 35"/>
          <p:cNvSpPr/>
          <p:nvPr/>
        </p:nvSpPr>
        <p:spPr>
          <a:xfrm>
            <a:off x="7534656" y="2862072"/>
            <a:ext cx="3218688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0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Satyam 2.0</a:t>
            </a:r>
            <a:endParaRPr lang="en-US" sz="1000" dirty="0"/>
          </a:p>
        </p:txBody>
      </p:sp>
      <p:sp>
        <p:nvSpPr>
          <p:cNvPr id="38" name="Text 36"/>
          <p:cNvSpPr/>
          <p:nvPr/>
        </p:nvSpPr>
        <p:spPr>
          <a:xfrm>
            <a:off x="914400" y="3657600"/>
            <a:ext cx="6858000" cy="100584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indent="0" marL="0">
              <a:buNone/>
            </a:pPr>
            <a:r>
              <a:rPr lang="en-US" sz="11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All rank flows use the final name for readability.
</a:t>
            </a:r>
            <a:pPr indent="0" marL="0">
              <a:buNone/>
            </a:pPr>
            <a:r>
              <a:rPr lang="en-US" sz="11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A renamed team is not treated as a new company.
</a:t>
            </a:r>
            <a:pPr indent="0" marL="0">
              <a:buNone/>
            </a:pPr>
            <a:r>
              <a:rPr lang="en-US" sz="11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R1–R4 comparisons use cumulative TSR rank within the same universe.</a:t>
            </a:r>
            <a:endParaRPr lang="en-US" sz="1100" dirty="0"/>
          </a:p>
        </p:txBody>
      </p:sp>
      <p:sp>
        <p:nvSpPr>
          <p:cNvPr id="39" name="Shape 37"/>
          <p:cNvSpPr/>
          <p:nvPr/>
        </p:nvSpPr>
        <p:spPr>
          <a:xfrm>
            <a:off x="548640" y="5696712"/>
            <a:ext cx="11064240" cy="566928"/>
          </a:xfrm>
          <a:prstGeom prst="roundRect">
            <a:avLst>
              <a:gd name="adj" fmla="val 9677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D8DEE9"/>
            </a:solidFill>
            <a:prstDash val="solid"/>
          </a:ln>
        </p:spPr>
        <p:txBody>
          <a:bodyPr/>
          <a:p/>
        </p:txBody>
      </p:sp>
      <p:sp>
        <p:nvSpPr>
          <p:cNvPr id="40" name="Text 38"/>
          <p:cNvSpPr/>
          <p:nvPr/>
        </p:nvSpPr>
        <p:spPr>
          <a:xfrm>
            <a:off x="676656" y="5769864"/>
            <a:ext cx="137160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Socratic questions</a:t>
            </a:r>
            <a:endParaRPr lang="en-US" sz="750" dirty="0"/>
          </a:p>
        </p:txBody>
      </p:sp>
      <p:sp>
        <p:nvSpPr>
          <p:cNvPr id="41" name="Text 39"/>
          <p:cNvSpPr/>
          <p:nvPr/>
        </p:nvSpPr>
        <p:spPr>
          <a:xfrm>
            <a:off x="676656" y="5961888"/>
            <a:ext cx="1080820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› Why does mapping matter for strategy diagnosis?    › What error occurs if names are compared literally?</a:t>
            </a:r>
            <a:endParaRPr lang="en-US" sz="9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6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201168"/>
            <a:ext cx="78638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100" b="1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Universe 1 rank flow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11480" y="566928"/>
            <a:ext cx="91440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Big Bulls becomes leader; Green recovers; Harshad and Grey collapse in rank.</a:t>
            </a:r>
            <a:endParaRPr lang="en-US" sz="950" dirty="0"/>
          </a:p>
        </p:txBody>
      </p:sp>
      <p:sp>
        <p:nvSpPr>
          <p:cNvPr id="4" name="Text 2"/>
          <p:cNvSpPr/>
          <p:nvPr/>
        </p:nvSpPr>
        <p:spPr>
          <a:xfrm>
            <a:off x="8915400" y="219456"/>
            <a:ext cx="28346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GL Sec C • R1→R4 Flow Map</a:t>
            </a:r>
            <a:endParaRPr lang="en-US" sz="850" dirty="0"/>
          </a:p>
        </p:txBody>
      </p:sp>
      <p:sp>
        <p:nvSpPr>
          <p:cNvPr id="5" name="Shape 3"/>
          <p:cNvSpPr/>
          <p:nvPr/>
        </p:nvSpPr>
        <p:spPr>
          <a:xfrm>
            <a:off x="411480" y="850392"/>
            <a:ext cx="1138428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" name="Text 4"/>
          <p:cNvSpPr/>
          <p:nvPr/>
        </p:nvSpPr>
        <p:spPr>
          <a:xfrm>
            <a:off x="11475720" y="6473952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</a:t>
            </a:r>
            <a:endParaRPr lang="en-US" sz="800" dirty="0"/>
          </a:p>
        </p:txBody>
      </p:sp>
      <p:sp>
        <p:nvSpPr>
          <p:cNvPr id="7" name="Text 5"/>
          <p:cNvSpPr/>
          <p:nvPr/>
        </p:nvSpPr>
        <p:spPr>
          <a:xfrm>
            <a:off x="411480" y="6473952"/>
            <a:ext cx="80467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Source: Section C Universe 1 and Universe 2 R1–R4 Excel results; principal criterion: cumulative TSR (p.a.)</a:t>
            </a:r>
            <a:endParaRPr lang="en-US" sz="750" dirty="0"/>
          </a:p>
        </p:txBody>
      </p:sp>
      <p:sp>
        <p:nvSpPr>
          <p:cNvPr id="8" name="Text 6"/>
          <p:cNvSpPr/>
          <p:nvPr/>
        </p:nvSpPr>
        <p:spPr>
          <a:xfrm>
            <a:off x="777240" y="1005840"/>
            <a:ext cx="5029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13233A"/>
                </a:solidFill>
              </a:rPr>
              <a:t>R1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3520440" y="1005840"/>
            <a:ext cx="5029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13233A"/>
                </a:solidFill>
              </a:rPr>
              <a:t>R2</a:t>
            </a:r>
            <a:endParaRPr lang="en-US" sz="900" dirty="0"/>
          </a:p>
        </p:txBody>
      </p:sp>
      <p:sp>
        <p:nvSpPr>
          <p:cNvPr id="10" name="Text 8"/>
          <p:cNvSpPr/>
          <p:nvPr/>
        </p:nvSpPr>
        <p:spPr>
          <a:xfrm>
            <a:off x="6263640" y="1005840"/>
            <a:ext cx="5029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13233A"/>
                </a:solidFill>
              </a:rPr>
              <a:t>R3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9006840" y="1005840"/>
            <a:ext cx="5029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13233A"/>
                </a:solidFill>
              </a:rPr>
              <a:t>R4</a:t>
            </a:r>
            <a:endParaRPr lang="en-US" sz="900" dirty="0"/>
          </a:p>
        </p:txBody>
      </p:sp>
      <p:sp>
        <p:nvSpPr>
          <p:cNvPr id="12" name="Shape 10"/>
          <p:cNvSpPr/>
          <p:nvPr/>
        </p:nvSpPr>
        <p:spPr>
          <a:xfrm>
            <a:off x="914400" y="1234440"/>
            <a:ext cx="8229600" cy="0"/>
          </a:xfrm>
          <a:prstGeom prst="line">
            <a:avLst/>
          </a:prstGeom>
          <a:noFill/>
          <a:ln w="12700">
            <a:solidFill>
              <a:srgbClr val="E6EAF0"/>
            </a:solidFill>
            <a:prstDash val="solid"/>
          </a:ln>
        </p:spPr>
        <p:txBody>
          <a:bodyPr/>
          <a:p/>
        </p:txBody>
      </p:sp>
      <p:sp>
        <p:nvSpPr>
          <p:cNvPr id="13" name="Text 11"/>
          <p:cNvSpPr/>
          <p:nvPr/>
        </p:nvSpPr>
        <p:spPr>
          <a:xfrm>
            <a:off x="685800" y="1161288"/>
            <a:ext cx="164592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00" dirty="0">
                <a:solidFill>
                  <a:srgbClr val="667085"/>
                </a:solidFill>
              </a:rPr>
              <a:t>1</a:t>
            </a:r>
            <a:endParaRPr lang="en-US" sz="700" dirty="0"/>
          </a:p>
        </p:txBody>
      </p:sp>
      <p:sp>
        <p:nvSpPr>
          <p:cNvPr id="14" name="Shape 12"/>
          <p:cNvSpPr/>
          <p:nvPr/>
        </p:nvSpPr>
        <p:spPr>
          <a:xfrm>
            <a:off x="914400" y="1950720"/>
            <a:ext cx="8229600" cy="0"/>
          </a:xfrm>
          <a:prstGeom prst="line">
            <a:avLst/>
          </a:prstGeom>
          <a:noFill/>
          <a:ln w="12700">
            <a:solidFill>
              <a:srgbClr val="E6EAF0"/>
            </a:solidFill>
            <a:prstDash val="solid"/>
          </a:ln>
        </p:spPr>
        <p:txBody>
          <a:bodyPr/>
          <a:p/>
        </p:txBody>
      </p:sp>
      <p:sp>
        <p:nvSpPr>
          <p:cNvPr id="15" name="Text 13"/>
          <p:cNvSpPr/>
          <p:nvPr/>
        </p:nvSpPr>
        <p:spPr>
          <a:xfrm>
            <a:off x="685800" y="1877568"/>
            <a:ext cx="164592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00" dirty="0">
                <a:solidFill>
                  <a:srgbClr val="667085"/>
                </a:solidFill>
              </a:rPr>
              <a:t>2</a:t>
            </a:r>
            <a:endParaRPr lang="en-US" sz="700" dirty="0"/>
          </a:p>
        </p:txBody>
      </p:sp>
      <p:sp>
        <p:nvSpPr>
          <p:cNvPr id="16" name="Shape 14"/>
          <p:cNvSpPr/>
          <p:nvPr/>
        </p:nvSpPr>
        <p:spPr>
          <a:xfrm>
            <a:off x="914400" y="2667000"/>
            <a:ext cx="8229600" cy="0"/>
          </a:xfrm>
          <a:prstGeom prst="line">
            <a:avLst/>
          </a:prstGeom>
          <a:noFill/>
          <a:ln w="12700">
            <a:solidFill>
              <a:srgbClr val="E6EAF0"/>
            </a:solidFill>
            <a:prstDash val="solid"/>
          </a:ln>
        </p:spPr>
        <p:txBody>
          <a:bodyPr/>
          <a:p/>
        </p:txBody>
      </p:sp>
      <p:sp>
        <p:nvSpPr>
          <p:cNvPr id="17" name="Text 15"/>
          <p:cNvSpPr/>
          <p:nvPr/>
        </p:nvSpPr>
        <p:spPr>
          <a:xfrm>
            <a:off x="685800" y="2593848"/>
            <a:ext cx="164592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00" dirty="0">
                <a:solidFill>
                  <a:srgbClr val="667085"/>
                </a:solidFill>
              </a:rPr>
              <a:t>3</a:t>
            </a:r>
            <a:endParaRPr lang="en-US" sz="700" dirty="0"/>
          </a:p>
        </p:txBody>
      </p:sp>
      <p:sp>
        <p:nvSpPr>
          <p:cNvPr id="18" name="Shape 16"/>
          <p:cNvSpPr/>
          <p:nvPr/>
        </p:nvSpPr>
        <p:spPr>
          <a:xfrm>
            <a:off x="914400" y="3383280"/>
            <a:ext cx="8229600" cy="0"/>
          </a:xfrm>
          <a:prstGeom prst="line">
            <a:avLst/>
          </a:prstGeom>
          <a:noFill/>
          <a:ln w="12700">
            <a:solidFill>
              <a:srgbClr val="E6EAF0"/>
            </a:solidFill>
            <a:prstDash val="solid"/>
          </a:ln>
        </p:spPr>
        <p:txBody>
          <a:bodyPr/>
          <a:p/>
        </p:txBody>
      </p:sp>
      <p:sp>
        <p:nvSpPr>
          <p:cNvPr id="19" name="Text 17"/>
          <p:cNvSpPr/>
          <p:nvPr/>
        </p:nvSpPr>
        <p:spPr>
          <a:xfrm>
            <a:off x="685800" y="3310128"/>
            <a:ext cx="164592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00" dirty="0">
                <a:solidFill>
                  <a:srgbClr val="667085"/>
                </a:solidFill>
              </a:rPr>
              <a:t>4</a:t>
            </a:r>
            <a:endParaRPr lang="en-US" sz="700" dirty="0"/>
          </a:p>
        </p:txBody>
      </p:sp>
      <p:sp>
        <p:nvSpPr>
          <p:cNvPr id="20" name="Shape 18"/>
          <p:cNvSpPr/>
          <p:nvPr/>
        </p:nvSpPr>
        <p:spPr>
          <a:xfrm>
            <a:off x="914400" y="4099560"/>
            <a:ext cx="8229600" cy="0"/>
          </a:xfrm>
          <a:prstGeom prst="line">
            <a:avLst/>
          </a:prstGeom>
          <a:noFill/>
          <a:ln w="12700">
            <a:solidFill>
              <a:srgbClr val="E6EAF0"/>
            </a:solidFill>
            <a:prstDash val="solid"/>
          </a:ln>
        </p:spPr>
        <p:txBody>
          <a:bodyPr/>
          <a:p/>
        </p:txBody>
      </p:sp>
      <p:sp>
        <p:nvSpPr>
          <p:cNvPr id="21" name="Text 19"/>
          <p:cNvSpPr/>
          <p:nvPr/>
        </p:nvSpPr>
        <p:spPr>
          <a:xfrm>
            <a:off x="685800" y="4026408"/>
            <a:ext cx="164592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00" dirty="0">
                <a:solidFill>
                  <a:srgbClr val="667085"/>
                </a:solidFill>
              </a:rPr>
              <a:t>5</a:t>
            </a:r>
            <a:endParaRPr lang="en-US" sz="700" dirty="0"/>
          </a:p>
        </p:txBody>
      </p:sp>
      <p:sp>
        <p:nvSpPr>
          <p:cNvPr id="22" name="Shape 20"/>
          <p:cNvSpPr/>
          <p:nvPr/>
        </p:nvSpPr>
        <p:spPr>
          <a:xfrm>
            <a:off x="914400" y="4815840"/>
            <a:ext cx="8229600" cy="0"/>
          </a:xfrm>
          <a:prstGeom prst="line">
            <a:avLst/>
          </a:prstGeom>
          <a:noFill/>
          <a:ln w="12700">
            <a:solidFill>
              <a:srgbClr val="E6EAF0"/>
            </a:solidFill>
            <a:prstDash val="solid"/>
          </a:ln>
        </p:spPr>
        <p:txBody>
          <a:bodyPr/>
          <a:p/>
        </p:txBody>
      </p:sp>
      <p:sp>
        <p:nvSpPr>
          <p:cNvPr id="23" name="Text 21"/>
          <p:cNvSpPr/>
          <p:nvPr/>
        </p:nvSpPr>
        <p:spPr>
          <a:xfrm>
            <a:off x="685800" y="4742688"/>
            <a:ext cx="164592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00" dirty="0">
                <a:solidFill>
                  <a:srgbClr val="667085"/>
                </a:solidFill>
              </a:rPr>
              <a:t>6</a:t>
            </a:r>
            <a:endParaRPr lang="en-US" sz="700" dirty="0"/>
          </a:p>
        </p:txBody>
      </p:sp>
      <p:sp>
        <p:nvSpPr>
          <p:cNvPr id="24" name="Shape 22"/>
          <p:cNvSpPr/>
          <p:nvPr/>
        </p:nvSpPr>
        <p:spPr>
          <a:xfrm>
            <a:off x="914400" y="5532120"/>
            <a:ext cx="8229600" cy="0"/>
          </a:xfrm>
          <a:prstGeom prst="line">
            <a:avLst/>
          </a:prstGeom>
          <a:noFill/>
          <a:ln w="12700">
            <a:solidFill>
              <a:srgbClr val="E6EAF0"/>
            </a:solidFill>
            <a:prstDash val="solid"/>
          </a:ln>
        </p:spPr>
        <p:txBody>
          <a:bodyPr/>
          <a:p/>
        </p:txBody>
      </p:sp>
      <p:sp>
        <p:nvSpPr>
          <p:cNvPr id="25" name="Text 23"/>
          <p:cNvSpPr/>
          <p:nvPr/>
        </p:nvSpPr>
        <p:spPr>
          <a:xfrm>
            <a:off x="685800" y="5458968"/>
            <a:ext cx="164592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00" dirty="0">
                <a:solidFill>
                  <a:srgbClr val="667085"/>
                </a:solidFill>
              </a:rPr>
              <a:t>7</a:t>
            </a:r>
            <a:endParaRPr lang="en-US" sz="700" dirty="0"/>
          </a:p>
        </p:txBody>
      </p:sp>
      <p:sp>
        <p:nvSpPr>
          <p:cNvPr id="26" name="Shape 24"/>
          <p:cNvSpPr/>
          <p:nvPr/>
        </p:nvSpPr>
        <p:spPr>
          <a:xfrm>
            <a:off x="914400" y="5532120"/>
            <a:ext cx="2743200" cy="0"/>
          </a:xfrm>
          <a:prstGeom prst="line">
            <a:avLst/>
          </a:prstGeom>
          <a:noFill/>
          <a:ln w="12700">
            <a:solidFill>
              <a:srgbClr val="0F766E"/>
            </a:solidFill>
            <a:prstDash val="solid"/>
          </a:ln>
        </p:spPr>
        <p:txBody>
          <a:bodyPr/>
          <a:p/>
        </p:txBody>
      </p:sp>
      <p:sp>
        <p:nvSpPr>
          <p:cNvPr id="27" name="Shape 25"/>
          <p:cNvSpPr/>
          <p:nvPr/>
        </p:nvSpPr>
        <p:spPr>
          <a:xfrm>
            <a:off x="3657600" y="5532120"/>
            <a:ext cx="2743200" cy="-1432560"/>
          </a:xfrm>
          <a:prstGeom prst="line">
            <a:avLst/>
          </a:prstGeom>
          <a:noFill/>
          <a:ln w="12700">
            <a:solidFill>
              <a:srgbClr val="0F766E"/>
            </a:solidFill>
            <a:prstDash val="solid"/>
          </a:ln>
        </p:spPr>
        <p:txBody>
          <a:bodyPr/>
          <a:p/>
        </p:txBody>
      </p:sp>
      <p:sp>
        <p:nvSpPr>
          <p:cNvPr id="28" name="Shape 26"/>
          <p:cNvSpPr/>
          <p:nvPr/>
        </p:nvSpPr>
        <p:spPr>
          <a:xfrm>
            <a:off x="6400800" y="4099560"/>
            <a:ext cx="2743200" cy="-2148840"/>
          </a:xfrm>
          <a:prstGeom prst="line">
            <a:avLst/>
          </a:prstGeom>
          <a:noFill/>
          <a:ln w="12700">
            <a:solidFill>
              <a:srgbClr val="0F766E"/>
            </a:solidFill>
            <a:prstDash val="solid"/>
          </a:ln>
        </p:spPr>
        <p:txBody>
          <a:bodyPr/>
          <a:p/>
        </p:txBody>
      </p:sp>
      <p:sp>
        <p:nvSpPr>
          <p:cNvPr id="29" name="Shape 27"/>
          <p:cNvSpPr/>
          <p:nvPr/>
        </p:nvSpPr>
        <p:spPr>
          <a:xfrm>
            <a:off x="859536" y="5477256"/>
            <a:ext cx="109728" cy="109728"/>
          </a:xfrm>
          <a:prstGeom prst="ellipse">
            <a:avLst/>
          </a:prstGeom>
          <a:solidFill>
            <a:srgbClr val="0F766E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30" name="Shape 28"/>
          <p:cNvSpPr/>
          <p:nvPr/>
        </p:nvSpPr>
        <p:spPr>
          <a:xfrm>
            <a:off x="3602736" y="5477256"/>
            <a:ext cx="109728" cy="109728"/>
          </a:xfrm>
          <a:prstGeom prst="ellipse">
            <a:avLst/>
          </a:prstGeom>
          <a:solidFill>
            <a:srgbClr val="0F766E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31" name="Shape 29"/>
          <p:cNvSpPr/>
          <p:nvPr/>
        </p:nvSpPr>
        <p:spPr>
          <a:xfrm>
            <a:off x="6345936" y="4044696"/>
            <a:ext cx="109728" cy="109728"/>
          </a:xfrm>
          <a:prstGeom prst="ellipse">
            <a:avLst/>
          </a:prstGeom>
          <a:solidFill>
            <a:srgbClr val="0F766E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32" name="Shape 30"/>
          <p:cNvSpPr/>
          <p:nvPr/>
        </p:nvSpPr>
        <p:spPr>
          <a:xfrm>
            <a:off x="9089136" y="1895856"/>
            <a:ext cx="109728" cy="109728"/>
          </a:xfrm>
          <a:prstGeom prst="ellipse">
            <a:avLst/>
          </a:prstGeom>
          <a:solidFill>
            <a:srgbClr val="0F766E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33" name="Text 31"/>
          <p:cNvSpPr/>
          <p:nvPr/>
        </p:nvSpPr>
        <p:spPr>
          <a:xfrm>
            <a:off x="9235440" y="1859280"/>
            <a:ext cx="12801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20" b="1" dirty="0">
                <a:solidFill>
                  <a:srgbClr val="0F766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Green</a:t>
            </a:r>
            <a:endParaRPr lang="en-US" sz="720" dirty="0"/>
          </a:p>
        </p:txBody>
      </p:sp>
      <p:sp>
        <p:nvSpPr>
          <p:cNvPr id="34" name="Shape 32"/>
          <p:cNvSpPr/>
          <p:nvPr/>
        </p:nvSpPr>
        <p:spPr>
          <a:xfrm>
            <a:off x="914400" y="4815840"/>
            <a:ext cx="2743200" cy="-3581400"/>
          </a:xfrm>
          <a:prstGeom prst="line">
            <a:avLst/>
          </a:prstGeom>
          <a:noFill/>
          <a:ln w="12700">
            <a:solidFill>
              <a:srgbClr val="2563EB">
                <a:alpha val="75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35" name="Shape 33"/>
          <p:cNvSpPr/>
          <p:nvPr/>
        </p:nvSpPr>
        <p:spPr>
          <a:xfrm>
            <a:off x="3657600" y="1234440"/>
            <a:ext cx="2743200" cy="716280"/>
          </a:xfrm>
          <a:prstGeom prst="line">
            <a:avLst/>
          </a:prstGeom>
          <a:noFill/>
          <a:ln w="12700">
            <a:solidFill>
              <a:srgbClr val="2563EB">
                <a:alpha val="75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36" name="Shape 34"/>
          <p:cNvSpPr/>
          <p:nvPr/>
        </p:nvSpPr>
        <p:spPr>
          <a:xfrm>
            <a:off x="6400800" y="1950720"/>
            <a:ext cx="2743200" cy="2865120"/>
          </a:xfrm>
          <a:prstGeom prst="line">
            <a:avLst/>
          </a:prstGeom>
          <a:noFill/>
          <a:ln w="12700">
            <a:solidFill>
              <a:srgbClr val="2563EB">
                <a:alpha val="75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37" name="Shape 35"/>
          <p:cNvSpPr/>
          <p:nvPr/>
        </p:nvSpPr>
        <p:spPr>
          <a:xfrm>
            <a:off x="859536" y="4760976"/>
            <a:ext cx="109728" cy="109728"/>
          </a:xfrm>
          <a:prstGeom prst="ellipse">
            <a:avLst/>
          </a:prstGeom>
          <a:solidFill>
            <a:srgbClr val="2563EB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38" name="Shape 36"/>
          <p:cNvSpPr/>
          <p:nvPr/>
        </p:nvSpPr>
        <p:spPr>
          <a:xfrm>
            <a:off x="3602736" y="1179576"/>
            <a:ext cx="109728" cy="109728"/>
          </a:xfrm>
          <a:prstGeom prst="ellipse">
            <a:avLst/>
          </a:prstGeom>
          <a:solidFill>
            <a:srgbClr val="2563EB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39" name="Shape 37"/>
          <p:cNvSpPr/>
          <p:nvPr/>
        </p:nvSpPr>
        <p:spPr>
          <a:xfrm>
            <a:off x="6345936" y="1895856"/>
            <a:ext cx="109728" cy="109728"/>
          </a:xfrm>
          <a:prstGeom prst="ellipse">
            <a:avLst/>
          </a:prstGeom>
          <a:solidFill>
            <a:srgbClr val="2563EB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40" name="Shape 38"/>
          <p:cNvSpPr/>
          <p:nvPr/>
        </p:nvSpPr>
        <p:spPr>
          <a:xfrm>
            <a:off x="9089136" y="4760976"/>
            <a:ext cx="109728" cy="109728"/>
          </a:xfrm>
          <a:prstGeom prst="ellipse">
            <a:avLst/>
          </a:prstGeom>
          <a:solidFill>
            <a:srgbClr val="2563EB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41" name="Text 39"/>
          <p:cNvSpPr/>
          <p:nvPr/>
        </p:nvSpPr>
        <p:spPr>
          <a:xfrm>
            <a:off x="9235440" y="4724400"/>
            <a:ext cx="12801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2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Harshad Mehta Gang</a:t>
            </a:r>
            <a:endParaRPr lang="en-US" sz="720" dirty="0"/>
          </a:p>
        </p:txBody>
      </p:sp>
      <p:sp>
        <p:nvSpPr>
          <p:cNvPr id="42" name="Shape 40"/>
          <p:cNvSpPr/>
          <p:nvPr/>
        </p:nvSpPr>
        <p:spPr>
          <a:xfrm>
            <a:off x="914400" y="3383280"/>
            <a:ext cx="2743200" cy="1432560"/>
          </a:xfrm>
          <a:prstGeom prst="line">
            <a:avLst/>
          </a:prstGeom>
          <a:noFill/>
          <a:ln w="12700">
            <a:solidFill>
              <a:srgbClr val="6D28D9">
                <a:alpha val="75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43" name="Shape 41"/>
          <p:cNvSpPr/>
          <p:nvPr/>
        </p:nvSpPr>
        <p:spPr>
          <a:xfrm>
            <a:off x="3657600" y="4815840"/>
            <a:ext cx="2743200" cy="716280"/>
          </a:xfrm>
          <a:prstGeom prst="line">
            <a:avLst/>
          </a:prstGeom>
          <a:noFill/>
          <a:ln w="12700">
            <a:solidFill>
              <a:srgbClr val="6D28D9">
                <a:alpha val="75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44" name="Shape 42"/>
          <p:cNvSpPr/>
          <p:nvPr/>
        </p:nvSpPr>
        <p:spPr>
          <a:xfrm>
            <a:off x="6400800" y="5532120"/>
            <a:ext cx="2743200" cy="0"/>
          </a:xfrm>
          <a:prstGeom prst="line">
            <a:avLst/>
          </a:prstGeom>
          <a:noFill/>
          <a:ln w="12700">
            <a:solidFill>
              <a:srgbClr val="6D28D9">
                <a:alpha val="75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45" name="Shape 43"/>
          <p:cNvSpPr/>
          <p:nvPr/>
        </p:nvSpPr>
        <p:spPr>
          <a:xfrm>
            <a:off x="859536" y="3328416"/>
            <a:ext cx="109728" cy="109728"/>
          </a:xfrm>
          <a:prstGeom prst="ellipse">
            <a:avLst/>
          </a:prstGeom>
          <a:solidFill>
            <a:srgbClr val="6D28D9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46" name="Shape 44"/>
          <p:cNvSpPr/>
          <p:nvPr/>
        </p:nvSpPr>
        <p:spPr>
          <a:xfrm>
            <a:off x="3602736" y="4760976"/>
            <a:ext cx="109728" cy="109728"/>
          </a:xfrm>
          <a:prstGeom prst="ellipse">
            <a:avLst/>
          </a:prstGeom>
          <a:solidFill>
            <a:srgbClr val="6D28D9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47" name="Shape 45"/>
          <p:cNvSpPr/>
          <p:nvPr/>
        </p:nvSpPr>
        <p:spPr>
          <a:xfrm>
            <a:off x="6345936" y="5477256"/>
            <a:ext cx="109728" cy="109728"/>
          </a:xfrm>
          <a:prstGeom prst="ellipse">
            <a:avLst/>
          </a:prstGeom>
          <a:solidFill>
            <a:srgbClr val="6D28D9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48" name="Shape 46"/>
          <p:cNvSpPr/>
          <p:nvPr/>
        </p:nvSpPr>
        <p:spPr>
          <a:xfrm>
            <a:off x="9089136" y="5477256"/>
            <a:ext cx="109728" cy="109728"/>
          </a:xfrm>
          <a:prstGeom prst="ellipse">
            <a:avLst/>
          </a:prstGeom>
          <a:solidFill>
            <a:srgbClr val="6D28D9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49" name="Text 47"/>
          <p:cNvSpPr/>
          <p:nvPr/>
        </p:nvSpPr>
        <p:spPr>
          <a:xfrm>
            <a:off x="9235440" y="5440680"/>
            <a:ext cx="12801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2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Lakshmi Chit Fund</a:t>
            </a:r>
            <a:endParaRPr lang="en-US" sz="720" dirty="0"/>
          </a:p>
        </p:txBody>
      </p:sp>
      <p:sp>
        <p:nvSpPr>
          <p:cNvPr id="50" name="Shape 48"/>
          <p:cNvSpPr/>
          <p:nvPr/>
        </p:nvSpPr>
        <p:spPr>
          <a:xfrm>
            <a:off x="914400" y="4099560"/>
            <a:ext cx="2743200" cy="-716280"/>
          </a:xfrm>
          <a:prstGeom prst="line">
            <a:avLst/>
          </a:prstGeom>
          <a:noFill/>
          <a:ln w="12700">
            <a:solidFill>
              <a:srgbClr val="0F766E"/>
            </a:solidFill>
            <a:prstDash val="solid"/>
          </a:ln>
        </p:spPr>
        <p:txBody>
          <a:bodyPr/>
          <a:p/>
        </p:txBody>
      </p:sp>
      <p:sp>
        <p:nvSpPr>
          <p:cNvPr id="51" name="Shape 49"/>
          <p:cNvSpPr/>
          <p:nvPr/>
        </p:nvSpPr>
        <p:spPr>
          <a:xfrm>
            <a:off x="3657600" y="3383280"/>
            <a:ext cx="2743200" cy="-716280"/>
          </a:xfrm>
          <a:prstGeom prst="line">
            <a:avLst/>
          </a:prstGeom>
          <a:noFill/>
          <a:ln w="12700">
            <a:solidFill>
              <a:srgbClr val="0F766E"/>
            </a:solidFill>
            <a:prstDash val="solid"/>
          </a:ln>
        </p:spPr>
        <p:txBody>
          <a:bodyPr/>
          <a:p/>
        </p:txBody>
      </p:sp>
      <p:sp>
        <p:nvSpPr>
          <p:cNvPr id="52" name="Shape 50"/>
          <p:cNvSpPr/>
          <p:nvPr/>
        </p:nvSpPr>
        <p:spPr>
          <a:xfrm>
            <a:off x="6400800" y="2667000"/>
            <a:ext cx="2743200" cy="-1432560"/>
          </a:xfrm>
          <a:prstGeom prst="line">
            <a:avLst/>
          </a:prstGeom>
          <a:noFill/>
          <a:ln w="12700">
            <a:solidFill>
              <a:srgbClr val="0F766E"/>
            </a:solidFill>
            <a:prstDash val="solid"/>
          </a:ln>
        </p:spPr>
        <p:txBody>
          <a:bodyPr/>
          <a:p/>
        </p:txBody>
      </p:sp>
      <p:sp>
        <p:nvSpPr>
          <p:cNvPr id="53" name="Shape 51"/>
          <p:cNvSpPr/>
          <p:nvPr/>
        </p:nvSpPr>
        <p:spPr>
          <a:xfrm>
            <a:off x="859536" y="4044696"/>
            <a:ext cx="109728" cy="109728"/>
          </a:xfrm>
          <a:prstGeom prst="ellipse">
            <a:avLst/>
          </a:prstGeom>
          <a:solidFill>
            <a:srgbClr val="0F766E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54" name="Shape 52"/>
          <p:cNvSpPr/>
          <p:nvPr/>
        </p:nvSpPr>
        <p:spPr>
          <a:xfrm>
            <a:off x="3602736" y="3328416"/>
            <a:ext cx="109728" cy="109728"/>
          </a:xfrm>
          <a:prstGeom prst="ellipse">
            <a:avLst/>
          </a:prstGeom>
          <a:solidFill>
            <a:srgbClr val="0F766E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55" name="Shape 53"/>
          <p:cNvSpPr/>
          <p:nvPr/>
        </p:nvSpPr>
        <p:spPr>
          <a:xfrm>
            <a:off x="6345936" y="2612136"/>
            <a:ext cx="109728" cy="109728"/>
          </a:xfrm>
          <a:prstGeom prst="ellipse">
            <a:avLst/>
          </a:prstGeom>
          <a:solidFill>
            <a:srgbClr val="0F766E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56" name="Shape 54"/>
          <p:cNvSpPr/>
          <p:nvPr/>
        </p:nvSpPr>
        <p:spPr>
          <a:xfrm>
            <a:off x="9089136" y="1179576"/>
            <a:ext cx="109728" cy="109728"/>
          </a:xfrm>
          <a:prstGeom prst="ellipse">
            <a:avLst/>
          </a:prstGeom>
          <a:solidFill>
            <a:srgbClr val="0F766E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57" name="Text 55"/>
          <p:cNvSpPr/>
          <p:nvPr/>
        </p:nvSpPr>
        <p:spPr>
          <a:xfrm>
            <a:off x="9235440" y="1143000"/>
            <a:ext cx="12801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20" b="1" dirty="0">
                <a:solidFill>
                  <a:srgbClr val="0F766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Big Bulls</a:t>
            </a:r>
            <a:endParaRPr lang="en-US" sz="720" dirty="0"/>
          </a:p>
        </p:txBody>
      </p:sp>
      <p:sp>
        <p:nvSpPr>
          <p:cNvPr id="58" name="Shape 56"/>
          <p:cNvSpPr/>
          <p:nvPr/>
        </p:nvSpPr>
        <p:spPr>
          <a:xfrm>
            <a:off x="914400" y="1234440"/>
            <a:ext cx="2743200" cy="1432560"/>
          </a:xfrm>
          <a:prstGeom prst="line">
            <a:avLst/>
          </a:prstGeom>
          <a:noFill/>
          <a:ln w="12700">
            <a:solidFill>
              <a:srgbClr val="15803D">
                <a:alpha val="75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59" name="Shape 57"/>
          <p:cNvSpPr/>
          <p:nvPr/>
        </p:nvSpPr>
        <p:spPr>
          <a:xfrm>
            <a:off x="3657600" y="2667000"/>
            <a:ext cx="2743200" cy="-1432560"/>
          </a:xfrm>
          <a:prstGeom prst="line">
            <a:avLst/>
          </a:prstGeom>
          <a:noFill/>
          <a:ln w="12700">
            <a:solidFill>
              <a:srgbClr val="15803D">
                <a:alpha val="75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60" name="Shape 58"/>
          <p:cNvSpPr/>
          <p:nvPr/>
        </p:nvSpPr>
        <p:spPr>
          <a:xfrm>
            <a:off x="6400800" y="1234440"/>
            <a:ext cx="2743200" cy="2148840"/>
          </a:xfrm>
          <a:prstGeom prst="line">
            <a:avLst/>
          </a:prstGeom>
          <a:noFill/>
          <a:ln w="12700">
            <a:solidFill>
              <a:srgbClr val="15803D">
                <a:alpha val="75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61" name="Shape 59"/>
          <p:cNvSpPr/>
          <p:nvPr/>
        </p:nvSpPr>
        <p:spPr>
          <a:xfrm>
            <a:off x="859536" y="1179576"/>
            <a:ext cx="109728" cy="109728"/>
          </a:xfrm>
          <a:prstGeom prst="ellipse">
            <a:avLst/>
          </a:prstGeom>
          <a:solidFill>
            <a:srgbClr val="15803D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62" name="Shape 60"/>
          <p:cNvSpPr/>
          <p:nvPr/>
        </p:nvSpPr>
        <p:spPr>
          <a:xfrm>
            <a:off x="3602736" y="2612136"/>
            <a:ext cx="109728" cy="109728"/>
          </a:xfrm>
          <a:prstGeom prst="ellipse">
            <a:avLst/>
          </a:prstGeom>
          <a:solidFill>
            <a:srgbClr val="15803D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63" name="Shape 61"/>
          <p:cNvSpPr/>
          <p:nvPr/>
        </p:nvSpPr>
        <p:spPr>
          <a:xfrm>
            <a:off x="6345936" y="1179576"/>
            <a:ext cx="109728" cy="109728"/>
          </a:xfrm>
          <a:prstGeom prst="ellipse">
            <a:avLst/>
          </a:prstGeom>
          <a:solidFill>
            <a:srgbClr val="15803D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64" name="Shape 62"/>
          <p:cNvSpPr/>
          <p:nvPr/>
        </p:nvSpPr>
        <p:spPr>
          <a:xfrm>
            <a:off x="9089136" y="3328416"/>
            <a:ext cx="109728" cy="109728"/>
          </a:xfrm>
          <a:prstGeom prst="ellipse">
            <a:avLst/>
          </a:prstGeom>
          <a:solidFill>
            <a:srgbClr val="15803D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65" name="Text 63"/>
          <p:cNvSpPr/>
          <p:nvPr/>
        </p:nvSpPr>
        <p:spPr>
          <a:xfrm>
            <a:off x="9235440" y="3291840"/>
            <a:ext cx="12801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2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Grey</a:t>
            </a:r>
            <a:endParaRPr lang="en-US" sz="720" dirty="0"/>
          </a:p>
        </p:txBody>
      </p:sp>
      <p:sp>
        <p:nvSpPr>
          <p:cNvPr id="66" name="Shape 64"/>
          <p:cNvSpPr/>
          <p:nvPr/>
        </p:nvSpPr>
        <p:spPr>
          <a:xfrm>
            <a:off x="914400" y="2667000"/>
            <a:ext cx="2743200" cy="-716280"/>
          </a:xfrm>
          <a:prstGeom prst="line">
            <a:avLst/>
          </a:prstGeom>
          <a:noFill/>
          <a:ln w="12700">
            <a:solidFill>
              <a:srgbClr val="B42318">
                <a:alpha val="75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67" name="Shape 65"/>
          <p:cNvSpPr/>
          <p:nvPr/>
        </p:nvSpPr>
        <p:spPr>
          <a:xfrm>
            <a:off x="3657600" y="1950720"/>
            <a:ext cx="2743200" cy="1432560"/>
          </a:xfrm>
          <a:prstGeom prst="line">
            <a:avLst/>
          </a:prstGeom>
          <a:noFill/>
          <a:ln w="12700">
            <a:solidFill>
              <a:srgbClr val="B42318">
                <a:alpha val="75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68" name="Shape 66"/>
          <p:cNvSpPr/>
          <p:nvPr/>
        </p:nvSpPr>
        <p:spPr>
          <a:xfrm>
            <a:off x="6400800" y="3383280"/>
            <a:ext cx="2743200" cy="-716280"/>
          </a:xfrm>
          <a:prstGeom prst="line">
            <a:avLst/>
          </a:prstGeom>
          <a:noFill/>
          <a:ln w="12700">
            <a:solidFill>
              <a:srgbClr val="B42318">
                <a:alpha val="75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69" name="Shape 67"/>
          <p:cNvSpPr/>
          <p:nvPr/>
        </p:nvSpPr>
        <p:spPr>
          <a:xfrm>
            <a:off x="859536" y="2612136"/>
            <a:ext cx="109728" cy="109728"/>
          </a:xfrm>
          <a:prstGeom prst="ellipse">
            <a:avLst/>
          </a:prstGeom>
          <a:solidFill>
            <a:srgbClr val="B42318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70" name="Shape 68"/>
          <p:cNvSpPr/>
          <p:nvPr/>
        </p:nvSpPr>
        <p:spPr>
          <a:xfrm>
            <a:off x="3602736" y="1895856"/>
            <a:ext cx="109728" cy="109728"/>
          </a:xfrm>
          <a:prstGeom prst="ellipse">
            <a:avLst/>
          </a:prstGeom>
          <a:solidFill>
            <a:srgbClr val="B42318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71" name="Shape 69"/>
          <p:cNvSpPr/>
          <p:nvPr/>
        </p:nvSpPr>
        <p:spPr>
          <a:xfrm>
            <a:off x="6345936" y="3328416"/>
            <a:ext cx="109728" cy="109728"/>
          </a:xfrm>
          <a:prstGeom prst="ellipse">
            <a:avLst/>
          </a:prstGeom>
          <a:solidFill>
            <a:srgbClr val="B42318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72" name="Shape 70"/>
          <p:cNvSpPr/>
          <p:nvPr/>
        </p:nvSpPr>
        <p:spPr>
          <a:xfrm>
            <a:off x="9089136" y="2612136"/>
            <a:ext cx="109728" cy="109728"/>
          </a:xfrm>
          <a:prstGeom prst="ellipse">
            <a:avLst/>
          </a:prstGeom>
          <a:solidFill>
            <a:srgbClr val="B42318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73" name="Text 71"/>
          <p:cNvSpPr/>
          <p:nvPr/>
        </p:nvSpPr>
        <p:spPr>
          <a:xfrm>
            <a:off x="9235440" y="2575560"/>
            <a:ext cx="12801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2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Akatsuki</a:t>
            </a:r>
            <a:endParaRPr lang="en-US" sz="720" dirty="0"/>
          </a:p>
        </p:txBody>
      </p:sp>
      <p:sp>
        <p:nvSpPr>
          <p:cNvPr id="74" name="Shape 72"/>
          <p:cNvSpPr/>
          <p:nvPr/>
        </p:nvSpPr>
        <p:spPr>
          <a:xfrm>
            <a:off x="914400" y="1950720"/>
            <a:ext cx="2743200" cy="2148840"/>
          </a:xfrm>
          <a:prstGeom prst="line">
            <a:avLst/>
          </a:prstGeom>
          <a:noFill/>
          <a:ln w="12700">
            <a:solidFill>
              <a:srgbClr val="667085">
                <a:alpha val="75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75" name="Shape 73"/>
          <p:cNvSpPr/>
          <p:nvPr/>
        </p:nvSpPr>
        <p:spPr>
          <a:xfrm>
            <a:off x="3657600" y="4099560"/>
            <a:ext cx="2743200" cy="716280"/>
          </a:xfrm>
          <a:prstGeom prst="line">
            <a:avLst/>
          </a:prstGeom>
          <a:noFill/>
          <a:ln w="12700">
            <a:solidFill>
              <a:srgbClr val="667085">
                <a:alpha val="75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76" name="Shape 74"/>
          <p:cNvSpPr/>
          <p:nvPr/>
        </p:nvSpPr>
        <p:spPr>
          <a:xfrm>
            <a:off x="6400800" y="4815840"/>
            <a:ext cx="2743200" cy="-716280"/>
          </a:xfrm>
          <a:prstGeom prst="line">
            <a:avLst/>
          </a:prstGeom>
          <a:noFill/>
          <a:ln w="12700">
            <a:solidFill>
              <a:srgbClr val="667085">
                <a:alpha val="75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77" name="Shape 75"/>
          <p:cNvSpPr/>
          <p:nvPr/>
        </p:nvSpPr>
        <p:spPr>
          <a:xfrm>
            <a:off x="859536" y="1895856"/>
            <a:ext cx="109728" cy="109728"/>
          </a:xfrm>
          <a:prstGeom prst="ellipse">
            <a:avLst/>
          </a:prstGeom>
          <a:solidFill>
            <a:srgbClr val="667085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78" name="Shape 76"/>
          <p:cNvSpPr/>
          <p:nvPr/>
        </p:nvSpPr>
        <p:spPr>
          <a:xfrm>
            <a:off x="3602736" y="4044696"/>
            <a:ext cx="109728" cy="109728"/>
          </a:xfrm>
          <a:prstGeom prst="ellipse">
            <a:avLst/>
          </a:prstGeom>
          <a:solidFill>
            <a:srgbClr val="667085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79" name="Shape 77"/>
          <p:cNvSpPr/>
          <p:nvPr/>
        </p:nvSpPr>
        <p:spPr>
          <a:xfrm>
            <a:off x="6345936" y="4760976"/>
            <a:ext cx="109728" cy="109728"/>
          </a:xfrm>
          <a:prstGeom prst="ellipse">
            <a:avLst/>
          </a:prstGeom>
          <a:solidFill>
            <a:srgbClr val="667085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80" name="Shape 78"/>
          <p:cNvSpPr/>
          <p:nvPr/>
        </p:nvSpPr>
        <p:spPr>
          <a:xfrm>
            <a:off x="9089136" y="4044696"/>
            <a:ext cx="109728" cy="109728"/>
          </a:xfrm>
          <a:prstGeom prst="ellipse">
            <a:avLst/>
          </a:prstGeom>
          <a:solidFill>
            <a:srgbClr val="667085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81" name="Text 79"/>
          <p:cNvSpPr/>
          <p:nvPr/>
        </p:nvSpPr>
        <p:spPr>
          <a:xfrm>
            <a:off x="9235440" y="4008120"/>
            <a:ext cx="12801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2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Pink</a:t>
            </a:r>
            <a:endParaRPr lang="en-US" sz="720" dirty="0"/>
          </a:p>
        </p:txBody>
      </p:sp>
      <p:sp>
        <p:nvSpPr>
          <p:cNvPr id="82" name="Text 80"/>
          <p:cNvSpPr/>
          <p:nvPr/>
        </p:nvSpPr>
        <p:spPr>
          <a:xfrm>
            <a:off x="9464040" y="1463040"/>
            <a:ext cx="2194560" cy="137160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indent="0" marL="0">
              <a:buNone/>
            </a:pPr>
            <a:r>
              <a:rPr lang="en-US" sz="9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Big Bulls: 5th → 4th → 3rd → 1st.
</a:t>
            </a:r>
            <a:pPr indent="0" marL="0">
              <a:buNone/>
            </a:pPr>
            <a:r>
              <a:rPr lang="en-US" sz="9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Green: 7th → 7th → 5th → 2nd.
</a:t>
            </a:r>
            <a:pPr indent="0" marL="0">
              <a:buNone/>
            </a:pPr>
            <a:r>
              <a:rPr lang="en-US" sz="9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Harshad: 6th → 1st → 2nd → 6th.
</a:t>
            </a:r>
            <a:pPr indent="0" marL="0">
              <a:buNone/>
            </a:pPr>
            <a:r>
              <a:rPr lang="en-US" sz="9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Grey: 1st → 3rd → 1st → 4th.</a:t>
            </a:r>
            <a:endParaRPr lang="en-US" sz="950" dirty="0"/>
          </a:p>
        </p:txBody>
      </p:sp>
      <p:sp>
        <p:nvSpPr>
          <p:cNvPr id="83" name="Shape 81"/>
          <p:cNvSpPr/>
          <p:nvPr/>
        </p:nvSpPr>
        <p:spPr>
          <a:xfrm>
            <a:off x="548640" y="5696712"/>
            <a:ext cx="11064240" cy="566928"/>
          </a:xfrm>
          <a:prstGeom prst="roundRect">
            <a:avLst>
              <a:gd name="adj" fmla="val 9677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D8DEE9"/>
            </a:solidFill>
            <a:prstDash val="solid"/>
          </a:ln>
        </p:spPr>
        <p:txBody>
          <a:bodyPr/>
          <a:p/>
        </p:txBody>
      </p:sp>
      <p:sp>
        <p:nvSpPr>
          <p:cNvPr id="84" name="Text 82"/>
          <p:cNvSpPr/>
          <p:nvPr/>
        </p:nvSpPr>
        <p:spPr>
          <a:xfrm>
            <a:off x="676656" y="5769864"/>
            <a:ext cx="137160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Socratic questions</a:t>
            </a:r>
            <a:endParaRPr lang="en-US" sz="750" dirty="0"/>
          </a:p>
        </p:txBody>
      </p:sp>
      <p:sp>
        <p:nvSpPr>
          <p:cNvPr id="85" name="Text 83"/>
          <p:cNvSpPr/>
          <p:nvPr/>
        </p:nvSpPr>
        <p:spPr>
          <a:xfrm>
            <a:off x="676656" y="5961888"/>
            <a:ext cx="1080820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› Which movement shows genuine learning?    › Which movement hides future risk?</a:t>
            </a:r>
            <a:endParaRPr lang="en-US" sz="9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6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201168"/>
            <a:ext cx="78638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100" b="1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Universe 1 TSR trajectory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11480" y="566928"/>
            <a:ext cx="91440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Cumulative TSR compressed sharply by Round 4.</a:t>
            </a:r>
            <a:endParaRPr lang="en-US" sz="950" dirty="0"/>
          </a:p>
        </p:txBody>
      </p:sp>
      <p:sp>
        <p:nvSpPr>
          <p:cNvPr id="4" name="Text 2"/>
          <p:cNvSpPr/>
          <p:nvPr/>
        </p:nvSpPr>
        <p:spPr>
          <a:xfrm>
            <a:off x="8915400" y="219456"/>
            <a:ext cx="28346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GL Sec C • R1→R4 Flow Map</a:t>
            </a:r>
            <a:endParaRPr lang="en-US" sz="850" dirty="0"/>
          </a:p>
        </p:txBody>
      </p:sp>
      <p:sp>
        <p:nvSpPr>
          <p:cNvPr id="5" name="Shape 3"/>
          <p:cNvSpPr/>
          <p:nvPr/>
        </p:nvSpPr>
        <p:spPr>
          <a:xfrm>
            <a:off x="411480" y="850392"/>
            <a:ext cx="1138428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" name="Text 4"/>
          <p:cNvSpPr/>
          <p:nvPr/>
        </p:nvSpPr>
        <p:spPr>
          <a:xfrm>
            <a:off x="11475720" y="6473952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4</a:t>
            </a:r>
            <a:endParaRPr lang="en-US" sz="800" dirty="0"/>
          </a:p>
        </p:txBody>
      </p:sp>
      <p:sp>
        <p:nvSpPr>
          <p:cNvPr id="7" name="Text 5"/>
          <p:cNvSpPr/>
          <p:nvPr/>
        </p:nvSpPr>
        <p:spPr>
          <a:xfrm>
            <a:off x="411480" y="6473952"/>
            <a:ext cx="80467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Source: Section C Universe 1 and Universe 2 R1–R4 Excel results; principal criterion: cumulative TSR (p.a.)</a:t>
            </a:r>
            <a:endParaRPr lang="en-US" sz="750" dirty="0"/>
          </a:p>
        </p:txBody>
      </p:sp>
      <p:sp>
        <p:nvSpPr>
          <p:cNvPr id="8" name="Text 6"/>
          <p:cNvSpPr/>
          <p:nvPr/>
        </p:nvSpPr>
        <p:spPr>
          <a:xfrm>
            <a:off x="685800" y="1124712"/>
            <a:ext cx="21031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Green</a:t>
            </a:r>
            <a:endParaRPr lang="en-US" sz="850" dirty="0"/>
          </a:p>
        </p:txBody>
      </p:sp>
      <p:sp>
        <p:nvSpPr>
          <p:cNvPr id="9" name="Shape 7"/>
          <p:cNvSpPr/>
          <p:nvPr/>
        </p:nvSpPr>
        <p:spPr>
          <a:xfrm>
            <a:off x="192024" y="1124712"/>
            <a:ext cx="2567635" cy="237744"/>
          </a:xfrm>
          <a:prstGeom prst="rect">
            <a:avLst/>
          </a:prstGeom>
          <a:solidFill>
            <a:srgbClr val="B42318"/>
          </a:solidFill>
          <a:ln w="12700">
            <a:solidFill>
              <a:srgbClr val="B42318"/>
            </a:solidFill>
            <a:prstDash val="solid"/>
          </a:ln>
        </p:spPr>
        <p:txBody>
          <a:bodyPr/>
          <a:p/>
        </p:txBody>
      </p:sp>
      <p:sp>
        <p:nvSpPr>
          <p:cNvPr id="10" name="Text 8"/>
          <p:cNvSpPr/>
          <p:nvPr/>
        </p:nvSpPr>
        <p:spPr>
          <a:xfrm>
            <a:off x="5418734" y="1124712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-1.8%</a:t>
            </a:r>
            <a:endParaRPr lang="en-US" sz="800" dirty="0"/>
          </a:p>
        </p:txBody>
      </p:sp>
      <p:sp>
        <p:nvSpPr>
          <p:cNvPr id="11" name="Shape 9"/>
          <p:cNvSpPr/>
          <p:nvPr/>
        </p:nvSpPr>
        <p:spPr>
          <a:xfrm>
            <a:off x="2759659" y="1097280"/>
            <a:ext cx="0" cy="50292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2" name="Text 10"/>
          <p:cNvSpPr/>
          <p:nvPr/>
        </p:nvSpPr>
        <p:spPr>
          <a:xfrm>
            <a:off x="2834640" y="1097280"/>
            <a:ext cx="1828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085"/>
                </a:solidFill>
              </a:rPr>
              <a:t>R1 -49.5% → R4 -1.8%</a:t>
            </a:r>
            <a:endParaRPr lang="en-US" sz="750" dirty="0"/>
          </a:p>
        </p:txBody>
      </p:sp>
      <p:sp>
        <p:nvSpPr>
          <p:cNvPr id="13" name="Text 11"/>
          <p:cNvSpPr/>
          <p:nvPr/>
        </p:nvSpPr>
        <p:spPr>
          <a:xfrm>
            <a:off x="6172200" y="1124712"/>
            <a:ext cx="21031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Harshad Mehta Gang</a:t>
            </a:r>
            <a:endParaRPr lang="en-US" sz="850" dirty="0"/>
          </a:p>
        </p:txBody>
      </p:sp>
      <p:sp>
        <p:nvSpPr>
          <p:cNvPr id="14" name="Shape 12"/>
          <p:cNvSpPr/>
          <p:nvPr/>
        </p:nvSpPr>
        <p:spPr>
          <a:xfrm>
            <a:off x="5678424" y="1124712"/>
            <a:ext cx="2567635" cy="237744"/>
          </a:xfrm>
          <a:prstGeom prst="rect">
            <a:avLst/>
          </a:prstGeom>
          <a:solidFill>
            <a:srgbClr val="B42318"/>
          </a:solidFill>
          <a:ln w="12700">
            <a:solidFill>
              <a:srgbClr val="B42318"/>
            </a:solidFill>
            <a:prstDash val="solid"/>
          </a:ln>
        </p:spPr>
        <p:txBody>
          <a:bodyPr/>
          <a:p/>
        </p:txBody>
      </p:sp>
      <p:sp>
        <p:nvSpPr>
          <p:cNvPr id="15" name="Text 13"/>
          <p:cNvSpPr/>
          <p:nvPr/>
        </p:nvSpPr>
        <p:spPr>
          <a:xfrm>
            <a:off x="10905134" y="1124712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-21.9%</a:t>
            </a:r>
            <a:endParaRPr lang="en-US" sz="800" dirty="0"/>
          </a:p>
        </p:txBody>
      </p:sp>
      <p:sp>
        <p:nvSpPr>
          <p:cNvPr id="16" name="Shape 14"/>
          <p:cNvSpPr/>
          <p:nvPr/>
        </p:nvSpPr>
        <p:spPr>
          <a:xfrm>
            <a:off x="8246059" y="1097280"/>
            <a:ext cx="0" cy="50292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7" name="Text 15"/>
          <p:cNvSpPr/>
          <p:nvPr/>
        </p:nvSpPr>
        <p:spPr>
          <a:xfrm>
            <a:off x="8321040" y="1097280"/>
            <a:ext cx="1828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085"/>
                </a:solidFill>
              </a:rPr>
              <a:t>R1 24.7% → R4 -21.9%</a:t>
            </a:r>
            <a:endParaRPr lang="en-US" sz="750" dirty="0"/>
          </a:p>
        </p:txBody>
      </p:sp>
      <p:sp>
        <p:nvSpPr>
          <p:cNvPr id="18" name="Text 16"/>
          <p:cNvSpPr/>
          <p:nvPr/>
        </p:nvSpPr>
        <p:spPr>
          <a:xfrm>
            <a:off x="685800" y="2130552"/>
            <a:ext cx="21031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Lakshmi Chit Fund</a:t>
            </a:r>
            <a:endParaRPr lang="en-US" sz="850" dirty="0"/>
          </a:p>
        </p:txBody>
      </p:sp>
      <p:sp>
        <p:nvSpPr>
          <p:cNvPr id="19" name="Shape 17"/>
          <p:cNvSpPr/>
          <p:nvPr/>
        </p:nvSpPr>
        <p:spPr>
          <a:xfrm>
            <a:off x="192024" y="2130552"/>
            <a:ext cx="2567635" cy="237744"/>
          </a:xfrm>
          <a:prstGeom prst="rect">
            <a:avLst/>
          </a:prstGeom>
          <a:solidFill>
            <a:srgbClr val="B42318"/>
          </a:solidFill>
          <a:ln w="12700">
            <a:solidFill>
              <a:srgbClr val="B42318"/>
            </a:solidFill>
            <a:prstDash val="solid"/>
          </a:ln>
        </p:spPr>
        <p:txBody>
          <a:bodyPr/>
          <a:p/>
        </p:txBody>
      </p:sp>
      <p:sp>
        <p:nvSpPr>
          <p:cNvPr id="20" name="Text 18"/>
          <p:cNvSpPr/>
          <p:nvPr/>
        </p:nvSpPr>
        <p:spPr>
          <a:xfrm>
            <a:off x="5418734" y="2130552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-25.4%</a:t>
            </a:r>
            <a:endParaRPr lang="en-US" sz="800" dirty="0"/>
          </a:p>
        </p:txBody>
      </p:sp>
      <p:sp>
        <p:nvSpPr>
          <p:cNvPr id="21" name="Shape 19"/>
          <p:cNvSpPr/>
          <p:nvPr/>
        </p:nvSpPr>
        <p:spPr>
          <a:xfrm>
            <a:off x="2759659" y="2103120"/>
            <a:ext cx="0" cy="50292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2" name="Text 20"/>
          <p:cNvSpPr/>
          <p:nvPr/>
        </p:nvSpPr>
        <p:spPr>
          <a:xfrm>
            <a:off x="2834640" y="2103120"/>
            <a:ext cx="1828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085"/>
                </a:solidFill>
              </a:rPr>
              <a:t>R1 27.2% → R4 -25.4%</a:t>
            </a:r>
            <a:endParaRPr lang="en-US" sz="750" dirty="0"/>
          </a:p>
        </p:txBody>
      </p:sp>
      <p:sp>
        <p:nvSpPr>
          <p:cNvPr id="23" name="Text 21"/>
          <p:cNvSpPr/>
          <p:nvPr/>
        </p:nvSpPr>
        <p:spPr>
          <a:xfrm>
            <a:off x="6172200" y="2130552"/>
            <a:ext cx="21031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Big Bulls</a:t>
            </a:r>
            <a:endParaRPr lang="en-US" sz="850" dirty="0"/>
          </a:p>
        </p:txBody>
      </p:sp>
      <p:sp>
        <p:nvSpPr>
          <p:cNvPr id="24" name="Shape 22"/>
          <p:cNvSpPr/>
          <p:nvPr/>
        </p:nvSpPr>
        <p:spPr>
          <a:xfrm>
            <a:off x="8246059" y="2130552"/>
            <a:ext cx="2567635" cy="237744"/>
          </a:xfrm>
          <a:prstGeom prst="rect">
            <a:avLst/>
          </a:prstGeom>
          <a:solidFill>
            <a:srgbClr val="0F766E"/>
          </a:solidFill>
          <a:ln w="12700">
            <a:solidFill>
              <a:srgbClr val="0F766E"/>
            </a:solidFill>
            <a:prstDash val="solid"/>
          </a:ln>
        </p:spPr>
        <p:txBody>
          <a:bodyPr/>
          <a:p/>
        </p:txBody>
      </p:sp>
      <p:sp>
        <p:nvSpPr>
          <p:cNvPr id="25" name="Text 23"/>
          <p:cNvSpPr/>
          <p:nvPr/>
        </p:nvSpPr>
        <p:spPr>
          <a:xfrm>
            <a:off x="10905134" y="2130552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5.5%</a:t>
            </a:r>
            <a:endParaRPr lang="en-US" sz="800" dirty="0"/>
          </a:p>
        </p:txBody>
      </p:sp>
      <p:sp>
        <p:nvSpPr>
          <p:cNvPr id="26" name="Shape 24"/>
          <p:cNvSpPr/>
          <p:nvPr/>
        </p:nvSpPr>
        <p:spPr>
          <a:xfrm>
            <a:off x="8246059" y="2103120"/>
            <a:ext cx="0" cy="50292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7" name="Text 25"/>
          <p:cNvSpPr/>
          <p:nvPr/>
        </p:nvSpPr>
        <p:spPr>
          <a:xfrm>
            <a:off x="8321040" y="2103120"/>
            <a:ext cx="1828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085"/>
                </a:solidFill>
              </a:rPr>
              <a:t>R1 26.1% → R4 5.5%</a:t>
            </a:r>
            <a:endParaRPr lang="en-US" sz="750" dirty="0"/>
          </a:p>
        </p:txBody>
      </p:sp>
      <p:sp>
        <p:nvSpPr>
          <p:cNvPr id="28" name="Text 26"/>
          <p:cNvSpPr/>
          <p:nvPr/>
        </p:nvSpPr>
        <p:spPr>
          <a:xfrm>
            <a:off x="685800" y="3136392"/>
            <a:ext cx="21031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Grey</a:t>
            </a:r>
            <a:endParaRPr lang="en-US" sz="850" dirty="0"/>
          </a:p>
        </p:txBody>
      </p:sp>
      <p:sp>
        <p:nvSpPr>
          <p:cNvPr id="29" name="Shape 27"/>
          <p:cNvSpPr/>
          <p:nvPr/>
        </p:nvSpPr>
        <p:spPr>
          <a:xfrm>
            <a:off x="192024" y="3136392"/>
            <a:ext cx="2567635" cy="237744"/>
          </a:xfrm>
          <a:prstGeom prst="rect">
            <a:avLst/>
          </a:prstGeom>
          <a:solidFill>
            <a:srgbClr val="B42318"/>
          </a:solidFill>
          <a:ln w="12700">
            <a:solidFill>
              <a:srgbClr val="B42318"/>
            </a:solidFill>
            <a:prstDash val="solid"/>
          </a:ln>
        </p:spPr>
        <p:txBody>
          <a:bodyPr/>
          <a:p/>
        </p:txBody>
      </p:sp>
      <p:sp>
        <p:nvSpPr>
          <p:cNvPr id="30" name="Text 28"/>
          <p:cNvSpPr/>
          <p:nvPr/>
        </p:nvSpPr>
        <p:spPr>
          <a:xfrm>
            <a:off x="5418734" y="3136392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-4.6%</a:t>
            </a:r>
            <a:endParaRPr lang="en-US" sz="800" dirty="0"/>
          </a:p>
        </p:txBody>
      </p:sp>
      <p:sp>
        <p:nvSpPr>
          <p:cNvPr id="31" name="Shape 29"/>
          <p:cNvSpPr/>
          <p:nvPr/>
        </p:nvSpPr>
        <p:spPr>
          <a:xfrm>
            <a:off x="2759659" y="3108960"/>
            <a:ext cx="0" cy="50292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32" name="Text 30"/>
          <p:cNvSpPr/>
          <p:nvPr/>
        </p:nvSpPr>
        <p:spPr>
          <a:xfrm>
            <a:off x="2834640" y="3108960"/>
            <a:ext cx="1828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085"/>
                </a:solidFill>
              </a:rPr>
              <a:t>R1 35.5% → R4 -4.6%</a:t>
            </a:r>
            <a:endParaRPr lang="en-US" sz="750" dirty="0"/>
          </a:p>
        </p:txBody>
      </p:sp>
      <p:sp>
        <p:nvSpPr>
          <p:cNvPr id="33" name="Text 31"/>
          <p:cNvSpPr/>
          <p:nvPr/>
        </p:nvSpPr>
        <p:spPr>
          <a:xfrm>
            <a:off x="6172200" y="3136392"/>
            <a:ext cx="21031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Akatsuki</a:t>
            </a:r>
            <a:endParaRPr lang="en-US" sz="850" dirty="0"/>
          </a:p>
        </p:txBody>
      </p:sp>
      <p:sp>
        <p:nvSpPr>
          <p:cNvPr id="34" name="Shape 32"/>
          <p:cNvSpPr/>
          <p:nvPr/>
        </p:nvSpPr>
        <p:spPr>
          <a:xfrm>
            <a:off x="5678424" y="3136392"/>
            <a:ext cx="2567635" cy="237744"/>
          </a:xfrm>
          <a:prstGeom prst="rect">
            <a:avLst/>
          </a:prstGeom>
          <a:solidFill>
            <a:srgbClr val="B42318"/>
          </a:solidFill>
          <a:ln w="12700">
            <a:solidFill>
              <a:srgbClr val="B42318"/>
            </a:solidFill>
            <a:prstDash val="solid"/>
          </a:ln>
        </p:spPr>
        <p:txBody>
          <a:bodyPr/>
          <a:p/>
        </p:txBody>
      </p:sp>
      <p:sp>
        <p:nvSpPr>
          <p:cNvPr id="35" name="Text 33"/>
          <p:cNvSpPr/>
          <p:nvPr/>
        </p:nvSpPr>
        <p:spPr>
          <a:xfrm>
            <a:off x="10905134" y="3136392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-2.4%</a:t>
            </a:r>
            <a:endParaRPr lang="en-US" sz="800" dirty="0"/>
          </a:p>
        </p:txBody>
      </p:sp>
      <p:sp>
        <p:nvSpPr>
          <p:cNvPr id="36" name="Shape 34"/>
          <p:cNvSpPr/>
          <p:nvPr/>
        </p:nvSpPr>
        <p:spPr>
          <a:xfrm>
            <a:off x="8246059" y="3108960"/>
            <a:ext cx="0" cy="50292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37" name="Text 35"/>
          <p:cNvSpPr/>
          <p:nvPr/>
        </p:nvSpPr>
        <p:spPr>
          <a:xfrm>
            <a:off x="8321040" y="3108960"/>
            <a:ext cx="1828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085"/>
                </a:solidFill>
              </a:rPr>
              <a:t>R1 31.2% → R4 -2.4%</a:t>
            </a:r>
            <a:endParaRPr lang="en-US" sz="750" dirty="0"/>
          </a:p>
        </p:txBody>
      </p:sp>
      <p:sp>
        <p:nvSpPr>
          <p:cNvPr id="38" name="Text 36"/>
          <p:cNvSpPr/>
          <p:nvPr/>
        </p:nvSpPr>
        <p:spPr>
          <a:xfrm>
            <a:off x="685800" y="4142232"/>
            <a:ext cx="21031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Pink</a:t>
            </a:r>
            <a:endParaRPr lang="en-US" sz="850" dirty="0"/>
          </a:p>
        </p:txBody>
      </p:sp>
      <p:sp>
        <p:nvSpPr>
          <p:cNvPr id="39" name="Shape 37"/>
          <p:cNvSpPr/>
          <p:nvPr/>
        </p:nvSpPr>
        <p:spPr>
          <a:xfrm>
            <a:off x="192024" y="4142232"/>
            <a:ext cx="2567635" cy="237744"/>
          </a:xfrm>
          <a:prstGeom prst="rect">
            <a:avLst/>
          </a:prstGeom>
          <a:solidFill>
            <a:srgbClr val="B42318"/>
          </a:solidFill>
          <a:ln w="12700">
            <a:solidFill>
              <a:srgbClr val="B42318"/>
            </a:solidFill>
            <a:prstDash val="solid"/>
          </a:ln>
        </p:spPr>
        <p:txBody>
          <a:bodyPr/>
          <a:p/>
        </p:txBody>
      </p:sp>
      <p:sp>
        <p:nvSpPr>
          <p:cNvPr id="40" name="Text 38"/>
          <p:cNvSpPr/>
          <p:nvPr/>
        </p:nvSpPr>
        <p:spPr>
          <a:xfrm>
            <a:off x="5418734" y="4142232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-9.9%</a:t>
            </a:r>
            <a:endParaRPr lang="en-US" sz="800" dirty="0"/>
          </a:p>
        </p:txBody>
      </p:sp>
      <p:sp>
        <p:nvSpPr>
          <p:cNvPr id="41" name="Shape 39"/>
          <p:cNvSpPr/>
          <p:nvPr/>
        </p:nvSpPr>
        <p:spPr>
          <a:xfrm>
            <a:off x="2759659" y="4114800"/>
            <a:ext cx="0" cy="50292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42" name="Text 40"/>
          <p:cNvSpPr/>
          <p:nvPr/>
        </p:nvSpPr>
        <p:spPr>
          <a:xfrm>
            <a:off x="2834640" y="4114800"/>
            <a:ext cx="1828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085"/>
                </a:solidFill>
              </a:rPr>
              <a:t>R1 31.3% → R4 -9.9%</a:t>
            </a:r>
            <a:endParaRPr lang="en-US" sz="750" dirty="0"/>
          </a:p>
        </p:txBody>
      </p:sp>
      <p:sp>
        <p:nvSpPr>
          <p:cNvPr id="43" name="Shape 41"/>
          <p:cNvSpPr/>
          <p:nvPr/>
        </p:nvSpPr>
        <p:spPr>
          <a:xfrm>
            <a:off x="548640" y="5696712"/>
            <a:ext cx="11064240" cy="566928"/>
          </a:xfrm>
          <a:prstGeom prst="roundRect">
            <a:avLst>
              <a:gd name="adj" fmla="val 9677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D8DEE9"/>
            </a:solidFill>
            <a:prstDash val="solid"/>
          </a:ln>
        </p:spPr>
        <p:txBody>
          <a:bodyPr/>
          <a:p/>
        </p:txBody>
      </p:sp>
      <p:sp>
        <p:nvSpPr>
          <p:cNvPr id="44" name="Text 42"/>
          <p:cNvSpPr/>
          <p:nvPr/>
        </p:nvSpPr>
        <p:spPr>
          <a:xfrm>
            <a:off x="676656" y="5769864"/>
            <a:ext cx="137160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Socratic questions</a:t>
            </a:r>
            <a:endParaRPr lang="en-US" sz="750" dirty="0"/>
          </a:p>
        </p:txBody>
      </p:sp>
      <p:sp>
        <p:nvSpPr>
          <p:cNvPr id="45" name="Text 43"/>
          <p:cNvSpPr/>
          <p:nvPr/>
        </p:nvSpPr>
        <p:spPr>
          <a:xfrm>
            <a:off x="676656" y="5961888"/>
            <a:ext cx="1080820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› Why did cumulative TSR compress?    › Which team still has a recoverable value story?</a:t>
            </a:r>
            <a:endParaRPr lang="en-US" sz="9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6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201168"/>
            <a:ext cx="78638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100" b="1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Universe 1 value and operating flow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11480" y="566928"/>
            <a:ext cx="91440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Rank movement should be read with sales, profit and market cap.</a:t>
            </a:r>
            <a:endParaRPr lang="en-US" sz="950" dirty="0"/>
          </a:p>
        </p:txBody>
      </p:sp>
      <p:sp>
        <p:nvSpPr>
          <p:cNvPr id="4" name="Text 2"/>
          <p:cNvSpPr/>
          <p:nvPr/>
        </p:nvSpPr>
        <p:spPr>
          <a:xfrm>
            <a:off x="8915400" y="219456"/>
            <a:ext cx="28346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GL Sec C • R1→R4 Flow Map</a:t>
            </a:r>
            <a:endParaRPr lang="en-US" sz="850" dirty="0"/>
          </a:p>
        </p:txBody>
      </p:sp>
      <p:sp>
        <p:nvSpPr>
          <p:cNvPr id="5" name="Shape 3"/>
          <p:cNvSpPr/>
          <p:nvPr/>
        </p:nvSpPr>
        <p:spPr>
          <a:xfrm>
            <a:off x="411480" y="850392"/>
            <a:ext cx="1138428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" name="Text 4"/>
          <p:cNvSpPr/>
          <p:nvPr/>
        </p:nvSpPr>
        <p:spPr>
          <a:xfrm>
            <a:off x="11475720" y="6473952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5</a:t>
            </a:r>
            <a:endParaRPr lang="en-US" sz="800" dirty="0"/>
          </a:p>
        </p:txBody>
      </p:sp>
      <p:sp>
        <p:nvSpPr>
          <p:cNvPr id="7" name="Text 5"/>
          <p:cNvSpPr/>
          <p:nvPr/>
        </p:nvSpPr>
        <p:spPr>
          <a:xfrm>
            <a:off x="411480" y="6473952"/>
            <a:ext cx="80467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Source: Section C Universe 1 and Universe 2 R1–R4 Excel results; principal criterion: cumulative TSR (p.a.)</a:t>
            </a:r>
            <a:endParaRPr lang="en-US" sz="750" dirty="0"/>
          </a:p>
        </p:txBody>
      </p:sp>
      <p:sp>
        <p:nvSpPr>
          <p:cNvPr id="8" name="Shape 6"/>
          <p:cNvSpPr/>
          <p:nvPr/>
        </p:nvSpPr>
        <p:spPr>
          <a:xfrm>
            <a:off x="731520" y="1097280"/>
            <a:ext cx="1752600" cy="537210"/>
          </a:xfrm>
          <a:prstGeom prst="rect">
            <a:avLst/>
          </a:prstGeom>
          <a:solidFill>
            <a:srgbClr val="13233A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9" name="Text 7"/>
          <p:cNvSpPr/>
          <p:nvPr/>
        </p:nvSpPr>
        <p:spPr>
          <a:xfrm>
            <a:off x="768096" y="1143000"/>
            <a:ext cx="1679448" cy="44577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Team</a:t>
            </a:r>
            <a:endParaRPr lang="en-US" sz="800" dirty="0"/>
          </a:p>
        </p:txBody>
      </p:sp>
      <p:sp>
        <p:nvSpPr>
          <p:cNvPr id="10" name="Shape 8"/>
          <p:cNvSpPr/>
          <p:nvPr/>
        </p:nvSpPr>
        <p:spPr>
          <a:xfrm>
            <a:off x="2484120" y="1097280"/>
            <a:ext cx="1752600" cy="537210"/>
          </a:xfrm>
          <a:prstGeom prst="rect">
            <a:avLst/>
          </a:prstGeom>
          <a:solidFill>
            <a:srgbClr val="13233A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1" name="Text 9"/>
          <p:cNvSpPr/>
          <p:nvPr/>
        </p:nvSpPr>
        <p:spPr>
          <a:xfrm>
            <a:off x="2520696" y="1143000"/>
            <a:ext cx="1679448" cy="44577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R4 rank</a:t>
            </a:r>
            <a:endParaRPr lang="en-US" sz="800" dirty="0"/>
          </a:p>
        </p:txBody>
      </p:sp>
      <p:sp>
        <p:nvSpPr>
          <p:cNvPr id="12" name="Shape 10"/>
          <p:cNvSpPr/>
          <p:nvPr/>
        </p:nvSpPr>
        <p:spPr>
          <a:xfrm>
            <a:off x="4236720" y="1097280"/>
            <a:ext cx="1752600" cy="537210"/>
          </a:xfrm>
          <a:prstGeom prst="rect">
            <a:avLst/>
          </a:prstGeom>
          <a:solidFill>
            <a:srgbClr val="13233A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3" name="Text 11"/>
          <p:cNvSpPr/>
          <p:nvPr/>
        </p:nvSpPr>
        <p:spPr>
          <a:xfrm>
            <a:off x="4273296" y="1143000"/>
            <a:ext cx="1679448" cy="44577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Sales</a:t>
            </a:r>
            <a:endParaRPr lang="en-US" sz="800" dirty="0"/>
          </a:p>
        </p:txBody>
      </p:sp>
      <p:sp>
        <p:nvSpPr>
          <p:cNvPr id="14" name="Shape 12"/>
          <p:cNvSpPr/>
          <p:nvPr/>
        </p:nvSpPr>
        <p:spPr>
          <a:xfrm>
            <a:off x="5989320" y="1097280"/>
            <a:ext cx="1752600" cy="537210"/>
          </a:xfrm>
          <a:prstGeom prst="rect">
            <a:avLst/>
          </a:prstGeom>
          <a:solidFill>
            <a:srgbClr val="13233A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5" name="Text 13"/>
          <p:cNvSpPr/>
          <p:nvPr/>
        </p:nvSpPr>
        <p:spPr>
          <a:xfrm>
            <a:off x="6025896" y="1143000"/>
            <a:ext cx="1679448" cy="44577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Profit</a:t>
            </a:r>
            <a:endParaRPr lang="en-US" sz="800" dirty="0"/>
          </a:p>
        </p:txBody>
      </p:sp>
      <p:sp>
        <p:nvSpPr>
          <p:cNvPr id="16" name="Shape 14"/>
          <p:cNvSpPr/>
          <p:nvPr/>
        </p:nvSpPr>
        <p:spPr>
          <a:xfrm>
            <a:off x="7741920" y="1097280"/>
            <a:ext cx="1752600" cy="537210"/>
          </a:xfrm>
          <a:prstGeom prst="rect">
            <a:avLst/>
          </a:prstGeom>
          <a:solidFill>
            <a:srgbClr val="13233A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7" name="Text 15"/>
          <p:cNvSpPr/>
          <p:nvPr/>
        </p:nvSpPr>
        <p:spPr>
          <a:xfrm>
            <a:off x="7778496" y="1143000"/>
            <a:ext cx="1679448" cy="44577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Mkt cap</a:t>
            </a:r>
            <a:endParaRPr lang="en-US" sz="800" dirty="0"/>
          </a:p>
        </p:txBody>
      </p:sp>
      <p:sp>
        <p:nvSpPr>
          <p:cNvPr id="18" name="Shape 16"/>
          <p:cNvSpPr/>
          <p:nvPr/>
        </p:nvSpPr>
        <p:spPr>
          <a:xfrm>
            <a:off x="9494520" y="1097280"/>
            <a:ext cx="1752600" cy="537210"/>
          </a:xfrm>
          <a:prstGeom prst="rect">
            <a:avLst/>
          </a:prstGeom>
          <a:solidFill>
            <a:srgbClr val="13233A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9" name="Text 17"/>
          <p:cNvSpPr/>
          <p:nvPr/>
        </p:nvSpPr>
        <p:spPr>
          <a:xfrm>
            <a:off x="9531096" y="1143000"/>
            <a:ext cx="1679448" cy="44577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Credit</a:t>
            </a:r>
            <a:endParaRPr lang="en-US" sz="800" dirty="0"/>
          </a:p>
        </p:txBody>
      </p:sp>
      <p:sp>
        <p:nvSpPr>
          <p:cNvPr id="20" name="Shape 18"/>
          <p:cNvSpPr/>
          <p:nvPr/>
        </p:nvSpPr>
        <p:spPr>
          <a:xfrm>
            <a:off x="731520" y="1634490"/>
            <a:ext cx="1752600" cy="53721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1" name="Text 19"/>
          <p:cNvSpPr/>
          <p:nvPr/>
        </p:nvSpPr>
        <p:spPr>
          <a:xfrm>
            <a:off x="768096" y="1680210"/>
            <a:ext cx="1679448" cy="44577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Green</a:t>
            </a:r>
            <a:endParaRPr lang="en-US" sz="800" dirty="0"/>
          </a:p>
        </p:txBody>
      </p:sp>
      <p:sp>
        <p:nvSpPr>
          <p:cNvPr id="22" name="Shape 20"/>
          <p:cNvSpPr/>
          <p:nvPr/>
        </p:nvSpPr>
        <p:spPr>
          <a:xfrm>
            <a:off x="2484120" y="1634490"/>
            <a:ext cx="1752600" cy="53721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3" name="Text 21"/>
          <p:cNvSpPr/>
          <p:nvPr/>
        </p:nvSpPr>
        <p:spPr>
          <a:xfrm>
            <a:off x="2520696" y="1680210"/>
            <a:ext cx="1679448" cy="44577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2nd</a:t>
            </a:r>
            <a:endParaRPr lang="en-US" sz="800" dirty="0"/>
          </a:p>
        </p:txBody>
      </p:sp>
      <p:sp>
        <p:nvSpPr>
          <p:cNvPr id="24" name="Shape 22"/>
          <p:cNvSpPr/>
          <p:nvPr/>
        </p:nvSpPr>
        <p:spPr>
          <a:xfrm>
            <a:off x="4236720" y="1634490"/>
            <a:ext cx="1752600" cy="53721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5" name="Text 23"/>
          <p:cNvSpPr/>
          <p:nvPr/>
        </p:nvSpPr>
        <p:spPr>
          <a:xfrm>
            <a:off x="4273296" y="1680210"/>
            <a:ext cx="1679448" cy="44577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3m</a:t>
            </a:r>
            <a:endParaRPr lang="en-US" sz="800" dirty="0"/>
          </a:p>
        </p:txBody>
      </p:sp>
      <p:sp>
        <p:nvSpPr>
          <p:cNvPr id="26" name="Shape 24"/>
          <p:cNvSpPr/>
          <p:nvPr/>
        </p:nvSpPr>
        <p:spPr>
          <a:xfrm>
            <a:off x="5989320" y="1634490"/>
            <a:ext cx="1752600" cy="53721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7" name="Text 25"/>
          <p:cNvSpPr/>
          <p:nvPr/>
        </p:nvSpPr>
        <p:spPr>
          <a:xfrm>
            <a:off x="6025896" y="1680210"/>
            <a:ext cx="1679448" cy="44577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0m</a:t>
            </a:r>
            <a:endParaRPr lang="en-US" sz="800" dirty="0"/>
          </a:p>
        </p:txBody>
      </p:sp>
      <p:sp>
        <p:nvSpPr>
          <p:cNvPr id="28" name="Shape 26"/>
          <p:cNvSpPr/>
          <p:nvPr/>
        </p:nvSpPr>
        <p:spPr>
          <a:xfrm>
            <a:off x="7741920" y="1634490"/>
            <a:ext cx="1752600" cy="53721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9" name="Text 27"/>
          <p:cNvSpPr/>
          <p:nvPr/>
        </p:nvSpPr>
        <p:spPr>
          <a:xfrm>
            <a:off x="7778496" y="1680210"/>
            <a:ext cx="1679448" cy="44577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5m</a:t>
            </a:r>
            <a:endParaRPr lang="en-US" sz="800" dirty="0"/>
          </a:p>
        </p:txBody>
      </p:sp>
      <p:sp>
        <p:nvSpPr>
          <p:cNvPr id="30" name="Shape 28"/>
          <p:cNvSpPr/>
          <p:nvPr/>
        </p:nvSpPr>
        <p:spPr>
          <a:xfrm>
            <a:off x="9494520" y="1634490"/>
            <a:ext cx="1752600" cy="53721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31" name="Text 29"/>
          <p:cNvSpPr/>
          <p:nvPr/>
        </p:nvSpPr>
        <p:spPr>
          <a:xfrm>
            <a:off x="9531096" y="1680210"/>
            <a:ext cx="1679448" cy="44577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BB-</a:t>
            </a:r>
            <a:endParaRPr lang="en-US" sz="800" dirty="0"/>
          </a:p>
        </p:txBody>
      </p:sp>
      <p:sp>
        <p:nvSpPr>
          <p:cNvPr id="32" name="Shape 30"/>
          <p:cNvSpPr/>
          <p:nvPr/>
        </p:nvSpPr>
        <p:spPr>
          <a:xfrm>
            <a:off x="731520" y="2171700"/>
            <a:ext cx="1752600" cy="53721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33" name="Text 31"/>
          <p:cNvSpPr/>
          <p:nvPr/>
        </p:nvSpPr>
        <p:spPr>
          <a:xfrm>
            <a:off x="768096" y="2217420"/>
            <a:ext cx="1679448" cy="44577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Harshad Mehta Gang</a:t>
            </a:r>
            <a:endParaRPr lang="en-US" sz="800" dirty="0"/>
          </a:p>
        </p:txBody>
      </p:sp>
      <p:sp>
        <p:nvSpPr>
          <p:cNvPr id="34" name="Shape 32"/>
          <p:cNvSpPr/>
          <p:nvPr/>
        </p:nvSpPr>
        <p:spPr>
          <a:xfrm>
            <a:off x="2484120" y="2171700"/>
            <a:ext cx="1752600" cy="53721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35" name="Text 33"/>
          <p:cNvSpPr/>
          <p:nvPr/>
        </p:nvSpPr>
        <p:spPr>
          <a:xfrm>
            <a:off x="2520696" y="2217420"/>
            <a:ext cx="1679448" cy="44577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6th</a:t>
            </a:r>
            <a:endParaRPr lang="en-US" sz="800" dirty="0"/>
          </a:p>
        </p:txBody>
      </p:sp>
      <p:sp>
        <p:nvSpPr>
          <p:cNvPr id="36" name="Shape 34"/>
          <p:cNvSpPr/>
          <p:nvPr/>
        </p:nvSpPr>
        <p:spPr>
          <a:xfrm>
            <a:off x="4236720" y="2171700"/>
            <a:ext cx="1752600" cy="53721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37" name="Text 35"/>
          <p:cNvSpPr/>
          <p:nvPr/>
        </p:nvSpPr>
        <p:spPr>
          <a:xfrm>
            <a:off x="4273296" y="2217420"/>
            <a:ext cx="1679448" cy="44577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3m</a:t>
            </a:r>
            <a:endParaRPr lang="en-US" sz="800" dirty="0"/>
          </a:p>
        </p:txBody>
      </p:sp>
      <p:sp>
        <p:nvSpPr>
          <p:cNvPr id="38" name="Shape 36"/>
          <p:cNvSpPr/>
          <p:nvPr/>
        </p:nvSpPr>
        <p:spPr>
          <a:xfrm>
            <a:off x="5989320" y="2171700"/>
            <a:ext cx="1752600" cy="53721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39" name="Text 37"/>
          <p:cNvSpPr/>
          <p:nvPr/>
        </p:nvSpPr>
        <p:spPr>
          <a:xfrm>
            <a:off x="6025896" y="2217420"/>
            <a:ext cx="1679448" cy="44577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0m</a:t>
            </a:r>
            <a:endParaRPr lang="en-US" sz="800" dirty="0"/>
          </a:p>
        </p:txBody>
      </p:sp>
      <p:sp>
        <p:nvSpPr>
          <p:cNvPr id="40" name="Shape 38"/>
          <p:cNvSpPr/>
          <p:nvPr/>
        </p:nvSpPr>
        <p:spPr>
          <a:xfrm>
            <a:off x="7741920" y="2171700"/>
            <a:ext cx="1752600" cy="53721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41" name="Text 39"/>
          <p:cNvSpPr/>
          <p:nvPr/>
        </p:nvSpPr>
        <p:spPr>
          <a:xfrm>
            <a:off x="7778496" y="2217420"/>
            <a:ext cx="1679448" cy="44577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3m</a:t>
            </a:r>
            <a:endParaRPr lang="en-US" sz="800" dirty="0"/>
          </a:p>
        </p:txBody>
      </p:sp>
      <p:sp>
        <p:nvSpPr>
          <p:cNvPr id="42" name="Shape 40"/>
          <p:cNvSpPr/>
          <p:nvPr/>
        </p:nvSpPr>
        <p:spPr>
          <a:xfrm>
            <a:off x="9494520" y="2171700"/>
            <a:ext cx="1752600" cy="53721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43" name="Text 41"/>
          <p:cNvSpPr/>
          <p:nvPr/>
        </p:nvSpPr>
        <p:spPr>
          <a:xfrm>
            <a:off x="9531096" y="2217420"/>
            <a:ext cx="1679448" cy="44577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BB-</a:t>
            </a:r>
            <a:endParaRPr lang="en-US" sz="800" dirty="0"/>
          </a:p>
        </p:txBody>
      </p:sp>
      <p:sp>
        <p:nvSpPr>
          <p:cNvPr id="44" name="Shape 42"/>
          <p:cNvSpPr/>
          <p:nvPr/>
        </p:nvSpPr>
        <p:spPr>
          <a:xfrm>
            <a:off x="731520" y="2708910"/>
            <a:ext cx="1752600" cy="53721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45" name="Text 43"/>
          <p:cNvSpPr/>
          <p:nvPr/>
        </p:nvSpPr>
        <p:spPr>
          <a:xfrm>
            <a:off x="768096" y="2754630"/>
            <a:ext cx="1679448" cy="44577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Lakshmi Chit Fund</a:t>
            </a:r>
            <a:endParaRPr lang="en-US" sz="800" dirty="0"/>
          </a:p>
        </p:txBody>
      </p:sp>
      <p:sp>
        <p:nvSpPr>
          <p:cNvPr id="46" name="Shape 44"/>
          <p:cNvSpPr/>
          <p:nvPr/>
        </p:nvSpPr>
        <p:spPr>
          <a:xfrm>
            <a:off x="2484120" y="2708910"/>
            <a:ext cx="1752600" cy="53721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47" name="Text 45"/>
          <p:cNvSpPr/>
          <p:nvPr/>
        </p:nvSpPr>
        <p:spPr>
          <a:xfrm>
            <a:off x="2520696" y="2754630"/>
            <a:ext cx="1679448" cy="44577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7th</a:t>
            </a:r>
            <a:endParaRPr lang="en-US" sz="800" dirty="0"/>
          </a:p>
        </p:txBody>
      </p:sp>
      <p:sp>
        <p:nvSpPr>
          <p:cNvPr id="48" name="Shape 46"/>
          <p:cNvSpPr/>
          <p:nvPr/>
        </p:nvSpPr>
        <p:spPr>
          <a:xfrm>
            <a:off x="4236720" y="2708910"/>
            <a:ext cx="1752600" cy="53721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49" name="Text 47"/>
          <p:cNvSpPr/>
          <p:nvPr/>
        </p:nvSpPr>
        <p:spPr>
          <a:xfrm>
            <a:off x="4273296" y="2754630"/>
            <a:ext cx="1679448" cy="44577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3m</a:t>
            </a:r>
            <a:endParaRPr lang="en-US" sz="800" dirty="0"/>
          </a:p>
        </p:txBody>
      </p:sp>
      <p:sp>
        <p:nvSpPr>
          <p:cNvPr id="50" name="Shape 48"/>
          <p:cNvSpPr/>
          <p:nvPr/>
        </p:nvSpPr>
        <p:spPr>
          <a:xfrm>
            <a:off x="5989320" y="2708910"/>
            <a:ext cx="1752600" cy="53721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51" name="Text 49"/>
          <p:cNvSpPr/>
          <p:nvPr/>
        </p:nvSpPr>
        <p:spPr>
          <a:xfrm>
            <a:off x="6025896" y="2754630"/>
            <a:ext cx="1679448" cy="44577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-1m</a:t>
            </a:r>
            <a:endParaRPr lang="en-US" sz="800" dirty="0"/>
          </a:p>
        </p:txBody>
      </p:sp>
      <p:sp>
        <p:nvSpPr>
          <p:cNvPr id="52" name="Shape 50"/>
          <p:cNvSpPr/>
          <p:nvPr/>
        </p:nvSpPr>
        <p:spPr>
          <a:xfrm>
            <a:off x="7741920" y="2708910"/>
            <a:ext cx="1752600" cy="53721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53" name="Text 51"/>
          <p:cNvSpPr/>
          <p:nvPr/>
        </p:nvSpPr>
        <p:spPr>
          <a:xfrm>
            <a:off x="7778496" y="2754630"/>
            <a:ext cx="1679448" cy="44577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2m</a:t>
            </a:r>
            <a:endParaRPr lang="en-US" sz="800" dirty="0"/>
          </a:p>
        </p:txBody>
      </p:sp>
      <p:sp>
        <p:nvSpPr>
          <p:cNvPr id="54" name="Shape 52"/>
          <p:cNvSpPr/>
          <p:nvPr/>
        </p:nvSpPr>
        <p:spPr>
          <a:xfrm>
            <a:off x="9494520" y="2708910"/>
            <a:ext cx="1752600" cy="53721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55" name="Text 53"/>
          <p:cNvSpPr/>
          <p:nvPr/>
        </p:nvSpPr>
        <p:spPr>
          <a:xfrm>
            <a:off x="9531096" y="2754630"/>
            <a:ext cx="1679448" cy="44577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</a:t>
            </a:r>
            <a:endParaRPr lang="en-US" sz="800" dirty="0"/>
          </a:p>
        </p:txBody>
      </p:sp>
      <p:sp>
        <p:nvSpPr>
          <p:cNvPr id="56" name="Shape 54"/>
          <p:cNvSpPr/>
          <p:nvPr/>
        </p:nvSpPr>
        <p:spPr>
          <a:xfrm>
            <a:off x="731520" y="3246120"/>
            <a:ext cx="1752600" cy="53721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57" name="Text 55"/>
          <p:cNvSpPr/>
          <p:nvPr/>
        </p:nvSpPr>
        <p:spPr>
          <a:xfrm>
            <a:off x="768096" y="3291840"/>
            <a:ext cx="1679448" cy="44577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Big Bulls</a:t>
            </a:r>
            <a:endParaRPr lang="en-US" sz="800" dirty="0"/>
          </a:p>
        </p:txBody>
      </p:sp>
      <p:sp>
        <p:nvSpPr>
          <p:cNvPr id="58" name="Shape 56"/>
          <p:cNvSpPr/>
          <p:nvPr/>
        </p:nvSpPr>
        <p:spPr>
          <a:xfrm>
            <a:off x="2484120" y="3246120"/>
            <a:ext cx="1752600" cy="53721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59" name="Text 57"/>
          <p:cNvSpPr/>
          <p:nvPr/>
        </p:nvSpPr>
        <p:spPr>
          <a:xfrm>
            <a:off x="2520696" y="3291840"/>
            <a:ext cx="1679448" cy="44577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1st</a:t>
            </a:r>
            <a:endParaRPr lang="en-US" sz="800" dirty="0"/>
          </a:p>
        </p:txBody>
      </p:sp>
      <p:sp>
        <p:nvSpPr>
          <p:cNvPr id="60" name="Shape 58"/>
          <p:cNvSpPr/>
          <p:nvPr/>
        </p:nvSpPr>
        <p:spPr>
          <a:xfrm>
            <a:off x="4236720" y="3246120"/>
            <a:ext cx="1752600" cy="53721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1" name="Text 59"/>
          <p:cNvSpPr/>
          <p:nvPr/>
        </p:nvSpPr>
        <p:spPr>
          <a:xfrm>
            <a:off x="4273296" y="3291840"/>
            <a:ext cx="1679448" cy="44577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2m</a:t>
            </a:r>
            <a:endParaRPr lang="en-US" sz="800" dirty="0"/>
          </a:p>
        </p:txBody>
      </p:sp>
      <p:sp>
        <p:nvSpPr>
          <p:cNvPr id="62" name="Shape 60"/>
          <p:cNvSpPr/>
          <p:nvPr/>
        </p:nvSpPr>
        <p:spPr>
          <a:xfrm>
            <a:off x="5989320" y="3246120"/>
            <a:ext cx="1752600" cy="53721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3" name="Text 61"/>
          <p:cNvSpPr/>
          <p:nvPr/>
        </p:nvSpPr>
        <p:spPr>
          <a:xfrm>
            <a:off x="6025896" y="3291840"/>
            <a:ext cx="1679448" cy="44577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0m</a:t>
            </a:r>
            <a:endParaRPr lang="en-US" sz="800" dirty="0"/>
          </a:p>
        </p:txBody>
      </p:sp>
      <p:sp>
        <p:nvSpPr>
          <p:cNvPr id="64" name="Shape 62"/>
          <p:cNvSpPr/>
          <p:nvPr/>
        </p:nvSpPr>
        <p:spPr>
          <a:xfrm>
            <a:off x="7741920" y="3246120"/>
            <a:ext cx="1752600" cy="53721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5" name="Text 63"/>
          <p:cNvSpPr/>
          <p:nvPr/>
        </p:nvSpPr>
        <p:spPr>
          <a:xfrm>
            <a:off x="7778496" y="3291840"/>
            <a:ext cx="1679448" cy="44577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8m</a:t>
            </a:r>
            <a:endParaRPr lang="en-US" sz="800" dirty="0"/>
          </a:p>
        </p:txBody>
      </p:sp>
      <p:sp>
        <p:nvSpPr>
          <p:cNvPr id="66" name="Shape 64"/>
          <p:cNvSpPr/>
          <p:nvPr/>
        </p:nvSpPr>
        <p:spPr>
          <a:xfrm>
            <a:off x="9494520" y="3246120"/>
            <a:ext cx="1752600" cy="53721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7" name="Text 65"/>
          <p:cNvSpPr/>
          <p:nvPr/>
        </p:nvSpPr>
        <p:spPr>
          <a:xfrm>
            <a:off x="9531096" y="3291840"/>
            <a:ext cx="1679448" cy="44577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AA+</a:t>
            </a:r>
            <a:endParaRPr lang="en-US" sz="800" dirty="0"/>
          </a:p>
        </p:txBody>
      </p:sp>
      <p:sp>
        <p:nvSpPr>
          <p:cNvPr id="68" name="Shape 66"/>
          <p:cNvSpPr/>
          <p:nvPr/>
        </p:nvSpPr>
        <p:spPr>
          <a:xfrm>
            <a:off x="731520" y="3783330"/>
            <a:ext cx="1752600" cy="53721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9" name="Text 67"/>
          <p:cNvSpPr/>
          <p:nvPr/>
        </p:nvSpPr>
        <p:spPr>
          <a:xfrm>
            <a:off x="768096" y="3829050"/>
            <a:ext cx="1679448" cy="44577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Grey</a:t>
            </a:r>
            <a:endParaRPr lang="en-US" sz="800" dirty="0"/>
          </a:p>
        </p:txBody>
      </p:sp>
      <p:sp>
        <p:nvSpPr>
          <p:cNvPr id="70" name="Shape 68"/>
          <p:cNvSpPr/>
          <p:nvPr/>
        </p:nvSpPr>
        <p:spPr>
          <a:xfrm>
            <a:off x="2484120" y="3783330"/>
            <a:ext cx="1752600" cy="53721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71" name="Text 69"/>
          <p:cNvSpPr/>
          <p:nvPr/>
        </p:nvSpPr>
        <p:spPr>
          <a:xfrm>
            <a:off x="2520696" y="3829050"/>
            <a:ext cx="1679448" cy="44577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4th</a:t>
            </a:r>
            <a:endParaRPr lang="en-US" sz="800" dirty="0"/>
          </a:p>
        </p:txBody>
      </p:sp>
      <p:sp>
        <p:nvSpPr>
          <p:cNvPr id="72" name="Shape 70"/>
          <p:cNvSpPr/>
          <p:nvPr/>
        </p:nvSpPr>
        <p:spPr>
          <a:xfrm>
            <a:off x="4236720" y="3783330"/>
            <a:ext cx="1752600" cy="53721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73" name="Text 71"/>
          <p:cNvSpPr/>
          <p:nvPr/>
        </p:nvSpPr>
        <p:spPr>
          <a:xfrm>
            <a:off x="4273296" y="3829050"/>
            <a:ext cx="1679448" cy="44577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2m</a:t>
            </a:r>
            <a:endParaRPr lang="en-US" sz="800" dirty="0"/>
          </a:p>
        </p:txBody>
      </p:sp>
      <p:sp>
        <p:nvSpPr>
          <p:cNvPr id="74" name="Shape 72"/>
          <p:cNvSpPr/>
          <p:nvPr/>
        </p:nvSpPr>
        <p:spPr>
          <a:xfrm>
            <a:off x="5989320" y="3783330"/>
            <a:ext cx="1752600" cy="53721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75" name="Text 73"/>
          <p:cNvSpPr/>
          <p:nvPr/>
        </p:nvSpPr>
        <p:spPr>
          <a:xfrm>
            <a:off x="6025896" y="3829050"/>
            <a:ext cx="1679448" cy="44577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-0m</a:t>
            </a:r>
            <a:endParaRPr lang="en-US" sz="800" dirty="0"/>
          </a:p>
        </p:txBody>
      </p:sp>
      <p:sp>
        <p:nvSpPr>
          <p:cNvPr id="76" name="Shape 74"/>
          <p:cNvSpPr/>
          <p:nvPr/>
        </p:nvSpPr>
        <p:spPr>
          <a:xfrm>
            <a:off x="7741920" y="3783330"/>
            <a:ext cx="1752600" cy="53721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77" name="Text 75"/>
          <p:cNvSpPr/>
          <p:nvPr/>
        </p:nvSpPr>
        <p:spPr>
          <a:xfrm>
            <a:off x="7778496" y="3829050"/>
            <a:ext cx="1679448" cy="44577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5m</a:t>
            </a:r>
            <a:endParaRPr lang="en-US" sz="800" dirty="0"/>
          </a:p>
        </p:txBody>
      </p:sp>
      <p:sp>
        <p:nvSpPr>
          <p:cNvPr id="78" name="Shape 76"/>
          <p:cNvSpPr/>
          <p:nvPr/>
        </p:nvSpPr>
        <p:spPr>
          <a:xfrm>
            <a:off x="9494520" y="3783330"/>
            <a:ext cx="1752600" cy="53721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79" name="Text 77"/>
          <p:cNvSpPr/>
          <p:nvPr/>
        </p:nvSpPr>
        <p:spPr>
          <a:xfrm>
            <a:off x="9531096" y="3829050"/>
            <a:ext cx="1679448" cy="44577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</a:t>
            </a:r>
            <a:endParaRPr lang="en-US" sz="800" dirty="0"/>
          </a:p>
        </p:txBody>
      </p:sp>
      <p:sp>
        <p:nvSpPr>
          <p:cNvPr id="80" name="Shape 78"/>
          <p:cNvSpPr/>
          <p:nvPr/>
        </p:nvSpPr>
        <p:spPr>
          <a:xfrm>
            <a:off x="731520" y="4320540"/>
            <a:ext cx="1752600" cy="53721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81" name="Text 79"/>
          <p:cNvSpPr/>
          <p:nvPr/>
        </p:nvSpPr>
        <p:spPr>
          <a:xfrm>
            <a:off x="768096" y="4366260"/>
            <a:ext cx="1679448" cy="44577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Akatsuki</a:t>
            </a:r>
            <a:endParaRPr lang="en-US" sz="800" dirty="0"/>
          </a:p>
        </p:txBody>
      </p:sp>
      <p:sp>
        <p:nvSpPr>
          <p:cNvPr id="82" name="Shape 80"/>
          <p:cNvSpPr/>
          <p:nvPr/>
        </p:nvSpPr>
        <p:spPr>
          <a:xfrm>
            <a:off x="2484120" y="4320540"/>
            <a:ext cx="1752600" cy="53721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83" name="Text 81"/>
          <p:cNvSpPr/>
          <p:nvPr/>
        </p:nvSpPr>
        <p:spPr>
          <a:xfrm>
            <a:off x="2520696" y="4366260"/>
            <a:ext cx="1679448" cy="44577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3rd</a:t>
            </a:r>
            <a:endParaRPr lang="en-US" sz="800" dirty="0"/>
          </a:p>
        </p:txBody>
      </p:sp>
      <p:sp>
        <p:nvSpPr>
          <p:cNvPr id="84" name="Shape 82"/>
          <p:cNvSpPr/>
          <p:nvPr/>
        </p:nvSpPr>
        <p:spPr>
          <a:xfrm>
            <a:off x="4236720" y="4320540"/>
            <a:ext cx="1752600" cy="53721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85" name="Text 83"/>
          <p:cNvSpPr/>
          <p:nvPr/>
        </p:nvSpPr>
        <p:spPr>
          <a:xfrm>
            <a:off x="4273296" y="4366260"/>
            <a:ext cx="1679448" cy="44577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2m</a:t>
            </a:r>
            <a:endParaRPr lang="en-US" sz="800" dirty="0"/>
          </a:p>
        </p:txBody>
      </p:sp>
      <p:sp>
        <p:nvSpPr>
          <p:cNvPr id="86" name="Shape 84"/>
          <p:cNvSpPr/>
          <p:nvPr/>
        </p:nvSpPr>
        <p:spPr>
          <a:xfrm>
            <a:off x="5989320" y="4320540"/>
            <a:ext cx="1752600" cy="53721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87" name="Text 85"/>
          <p:cNvSpPr/>
          <p:nvPr/>
        </p:nvSpPr>
        <p:spPr>
          <a:xfrm>
            <a:off x="6025896" y="4366260"/>
            <a:ext cx="1679448" cy="44577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-0m</a:t>
            </a:r>
            <a:endParaRPr lang="en-US" sz="800" dirty="0"/>
          </a:p>
        </p:txBody>
      </p:sp>
      <p:sp>
        <p:nvSpPr>
          <p:cNvPr id="88" name="Shape 86"/>
          <p:cNvSpPr/>
          <p:nvPr/>
        </p:nvSpPr>
        <p:spPr>
          <a:xfrm>
            <a:off x="7741920" y="4320540"/>
            <a:ext cx="1752600" cy="53721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89" name="Text 87"/>
          <p:cNvSpPr/>
          <p:nvPr/>
        </p:nvSpPr>
        <p:spPr>
          <a:xfrm>
            <a:off x="7778496" y="4366260"/>
            <a:ext cx="1679448" cy="44577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5m</a:t>
            </a:r>
            <a:endParaRPr lang="en-US" sz="800" dirty="0"/>
          </a:p>
        </p:txBody>
      </p:sp>
      <p:sp>
        <p:nvSpPr>
          <p:cNvPr id="90" name="Shape 88"/>
          <p:cNvSpPr/>
          <p:nvPr/>
        </p:nvSpPr>
        <p:spPr>
          <a:xfrm>
            <a:off x="9494520" y="4320540"/>
            <a:ext cx="1752600" cy="53721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91" name="Text 89"/>
          <p:cNvSpPr/>
          <p:nvPr/>
        </p:nvSpPr>
        <p:spPr>
          <a:xfrm>
            <a:off x="9531096" y="4366260"/>
            <a:ext cx="1679448" cy="44577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</a:t>
            </a:r>
            <a:endParaRPr lang="en-US" sz="800" dirty="0"/>
          </a:p>
        </p:txBody>
      </p:sp>
      <p:sp>
        <p:nvSpPr>
          <p:cNvPr id="92" name="Shape 90"/>
          <p:cNvSpPr/>
          <p:nvPr/>
        </p:nvSpPr>
        <p:spPr>
          <a:xfrm>
            <a:off x="731520" y="4857750"/>
            <a:ext cx="1752600" cy="53721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93" name="Text 91"/>
          <p:cNvSpPr/>
          <p:nvPr/>
        </p:nvSpPr>
        <p:spPr>
          <a:xfrm>
            <a:off x="768096" y="4903470"/>
            <a:ext cx="1679448" cy="44577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Pink</a:t>
            </a:r>
            <a:endParaRPr lang="en-US" sz="800" dirty="0"/>
          </a:p>
        </p:txBody>
      </p:sp>
      <p:sp>
        <p:nvSpPr>
          <p:cNvPr id="94" name="Shape 92"/>
          <p:cNvSpPr/>
          <p:nvPr/>
        </p:nvSpPr>
        <p:spPr>
          <a:xfrm>
            <a:off x="2484120" y="4857750"/>
            <a:ext cx="1752600" cy="53721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95" name="Text 93"/>
          <p:cNvSpPr/>
          <p:nvPr/>
        </p:nvSpPr>
        <p:spPr>
          <a:xfrm>
            <a:off x="2520696" y="4903470"/>
            <a:ext cx="1679448" cy="44577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5th</a:t>
            </a:r>
            <a:endParaRPr lang="en-US" sz="800" dirty="0"/>
          </a:p>
        </p:txBody>
      </p:sp>
      <p:sp>
        <p:nvSpPr>
          <p:cNvPr id="96" name="Shape 94"/>
          <p:cNvSpPr/>
          <p:nvPr/>
        </p:nvSpPr>
        <p:spPr>
          <a:xfrm>
            <a:off x="4236720" y="4857750"/>
            <a:ext cx="1752600" cy="53721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97" name="Text 95"/>
          <p:cNvSpPr/>
          <p:nvPr/>
        </p:nvSpPr>
        <p:spPr>
          <a:xfrm>
            <a:off x="4273296" y="4903470"/>
            <a:ext cx="1679448" cy="44577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2m</a:t>
            </a:r>
            <a:endParaRPr lang="en-US" sz="800" dirty="0"/>
          </a:p>
        </p:txBody>
      </p:sp>
      <p:sp>
        <p:nvSpPr>
          <p:cNvPr id="98" name="Shape 96"/>
          <p:cNvSpPr/>
          <p:nvPr/>
        </p:nvSpPr>
        <p:spPr>
          <a:xfrm>
            <a:off x="5989320" y="4857750"/>
            <a:ext cx="1752600" cy="53721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99" name="Text 97"/>
          <p:cNvSpPr/>
          <p:nvPr/>
        </p:nvSpPr>
        <p:spPr>
          <a:xfrm>
            <a:off x="6025896" y="4903470"/>
            <a:ext cx="1679448" cy="44577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-0m</a:t>
            </a:r>
            <a:endParaRPr lang="en-US" sz="800" dirty="0"/>
          </a:p>
        </p:txBody>
      </p:sp>
      <p:sp>
        <p:nvSpPr>
          <p:cNvPr id="100" name="Shape 98"/>
          <p:cNvSpPr/>
          <p:nvPr/>
        </p:nvSpPr>
        <p:spPr>
          <a:xfrm>
            <a:off x="7741920" y="4857750"/>
            <a:ext cx="1752600" cy="53721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01" name="Text 99"/>
          <p:cNvSpPr/>
          <p:nvPr/>
        </p:nvSpPr>
        <p:spPr>
          <a:xfrm>
            <a:off x="7778496" y="4903470"/>
            <a:ext cx="1679448" cy="44577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4m</a:t>
            </a:r>
            <a:endParaRPr lang="en-US" sz="800" dirty="0"/>
          </a:p>
        </p:txBody>
      </p:sp>
      <p:sp>
        <p:nvSpPr>
          <p:cNvPr id="102" name="Shape 100"/>
          <p:cNvSpPr/>
          <p:nvPr/>
        </p:nvSpPr>
        <p:spPr>
          <a:xfrm>
            <a:off x="9494520" y="4857750"/>
            <a:ext cx="1752600" cy="537210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03" name="Text 101"/>
          <p:cNvSpPr/>
          <p:nvPr/>
        </p:nvSpPr>
        <p:spPr>
          <a:xfrm>
            <a:off x="9531096" y="4903470"/>
            <a:ext cx="1679448" cy="44577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CCC+</a:t>
            </a:r>
            <a:endParaRPr lang="en-US" sz="800" dirty="0"/>
          </a:p>
        </p:txBody>
      </p:sp>
      <p:sp>
        <p:nvSpPr>
          <p:cNvPr id="104" name="Shape 102"/>
          <p:cNvSpPr/>
          <p:nvPr/>
        </p:nvSpPr>
        <p:spPr>
          <a:xfrm>
            <a:off x="548640" y="5696712"/>
            <a:ext cx="11064240" cy="566928"/>
          </a:xfrm>
          <a:prstGeom prst="roundRect">
            <a:avLst>
              <a:gd name="adj" fmla="val 9677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D8DEE9"/>
            </a:solidFill>
            <a:prstDash val="solid"/>
          </a:ln>
        </p:spPr>
        <p:txBody>
          <a:bodyPr/>
          <a:p/>
        </p:txBody>
      </p:sp>
      <p:sp>
        <p:nvSpPr>
          <p:cNvPr id="105" name="Text 103"/>
          <p:cNvSpPr/>
          <p:nvPr/>
        </p:nvSpPr>
        <p:spPr>
          <a:xfrm>
            <a:off x="676656" y="5769864"/>
            <a:ext cx="137160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Socratic questions</a:t>
            </a:r>
            <a:endParaRPr lang="en-US" sz="750" dirty="0"/>
          </a:p>
        </p:txBody>
      </p:sp>
      <p:sp>
        <p:nvSpPr>
          <p:cNvPr id="106" name="Text 104"/>
          <p:cNvSpPr/>
          <p:nvPr/>
        </p:nvSpPr>
        <p:spPr>
          <a:xfrm>
            <a:off x="676656" y="5961888"/>
            <a:ext cx="1080820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› Which team has rank but weak economics?    › Which team has operating recovery but financing risk?</a:t>
            </a:r>
            <a:endParaRPr lang="en-US" sz="9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6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201168"/>
            <a:ext cx="78638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100" b="1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Universe 2 rank flow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11480" y="566928"/>
            <a:ext cx="91440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Lehman Bros. retakes leadership; Blues Clues rises sharply; SEBI falls.</a:t>
            </a:r>
            <a:endParaRPr lang="en-US" sz="950" dirty="0"/>
          </a:p>
        </p:txBody>
      </p:sp>
      <p:sp>
        <p:nvSpPr>
          <p:cNvPr id="4" name="Text 2"/>
          <p:cNvSpPr/>
          <p:nvPr/>
        </p:nvSpPr>
        <p:spPr>
          <a:xfrm>
            <a:off x="8915400" y="219456"/>
            <a:ext cx="28346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GL Sec C • R1→R4 Flow Map</a:t>
            </a:r>
            <a:endParaRPr lang="en-US" sz="850" dirty="0"/>
          </a:p>
        </p:txBody>
      </p:sp>
      <p:sp>
        <p:nvSpPr>
          <p:cNvPr id="5" name="Shape 3"/>
          <p:cNvSpPr/>
          <p:nvPr/>
        </p:nvSpPr>
        <p:spPr>
          <a:xfrm>
            <a:off x="411480" y="850392"/>
            <a:ext cx="1138428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" name="Text 4"/>
          <p:cNvSpPr/>
          <p:nvPr/>
        </p:nvSpPr>
        <p:spPr>
          <a:xfrm>
            <a:off x="11475720" y="6473952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6</a:t>
            </a:r>
            <a:endParaRPr lang="en-US" sz="800" dirty="0"/>
          </a:p>
        </p:txBody>
      </p:sp>
      <p:sp>
        <p:nvSpPr>
          <p:cNvPr id="7" name="Text 5"/>
          <p:cNvSpPr/>
          <p:nvPr/>
        </p:nvSpPr>
        <p:spPr>
          <a:xfrm>
            <a:off x="411480" y="6473952"/>
            <a:ext cx="80467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Source: Section C Universe 1 and Universe 2 R1–R4 Excel results; principal criterion: cumulative TSR (p.a.)</a:t>
            </a:r>
            <a:endParaRPr lang="en-US" sz="750" dirty="0"/>
          </a:p>
        </p:txBody>
      </p:sp>
      <p:sp>
        <p:nvSpPr>
          <p:cNvPr id="8" name="Text 6"/>
          <p:cNvSpPr/>
          <p:nvPr/>
        </p:nvSpPr>
        <p:spPr>
          <a:xfrm>
            <a:off x="777240" y="1005840"/>
            <a:ext cx="5029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13233A"/>
                </a:solidFill>
              </a:rPr>
              <a:t>R1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3520440" y="1005840"/>
            <a:ext cx="5029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13233A"/>
                </a:solidFill>
              </a:rPr>
              <a:t>R2</a:t>
            </a:r>
            <a:endParaRPr lang="en-US" sz="900" dirty="0"/>
          </a:p>
        </p:txBody>
      </p:sp>
      <p:sp>
        <p:nvSpPr>
          <p:cNvPr id="10" name="Text 8"/>
          <p:cNvSpPr/>
          <p:nvPr/>
        </p:nvSpPr>
        <p:spPr>
          <a:xfrm>
            <a:off x="6263640" y="1005840"/>
            <a:ext cx="5029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13233A"/>
                </a:solidFill>
              </a:rPr>
              <a:t>R3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9006840" y="1005840"/>
            <a:ext cx="5029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13233A"/>
                </a:solidFill>
              </a:rPr>
              <a:t>R4</a:t>
            </a:r>
            <a:endParaRPr lang="en-US" sz="900" dirty="0"/>
          </a:p>
        </p:txBody>
      </p:sp>
      <p:sp>
        <p:nvSpPr>
          <p:cNvPr id="12" name="Shape 10"/>
          <p:cNvSpPr/>
          <p:nvPr/>
        </p:nvSpPr>
        <p:spPr>
          <a:xfrm>
            <a:off x="914400" y="1234440"/>
            <a:ext cx="8229600" cy="0"/>
          </a:xfrm>
          <a:prstGeom prst="line">
            <a:avLst/>
          </a:prstGeom>
          <a:noFill/>
          <a:ln w="12700">
            <a:solidFill>
              <a:srgbClr val="E6EAF0"/>
            </a:solidFill>
            <a:prstDash val="solid"/>
          </a:ln>
        </p:spPr>
        <p:txBody>
          <a:bodyPr/>
          <a:p/>
        </p:txBody>
      </p:sp>
      <p:sp>
        <p:nvSpPr>
          <p:cNvPr id="13" name="Text 11"/>
          <p:cNvSpPr/>
          <p:nvPr/>
        </p:nvSpPr>
        <p:spPr>
          <a:xfrm>
            <a:off x="685800" y="1161288"/>
            <a:ext cx="164592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00" dirty="0">
                <a:solidFill>
                  <a:srgbClr val="667085"/>
                </a:solidFill>
              </a:rPr>
              <a:t>1</a:t>
            </a:r>
            <a:endParaRPr lang="en-US" sz="700" dirty="0"/>
          </a:p>
        </p:txBody>
      </p:sp>
      <p:sp>
        <p:nvSpPr>
          <p:cNvPr id="14" name="Shape 12"/>
          <p:cNvSpPr/>
          <p:nvPr/>
        </p:nvSpPr>
        <p:spPr>
          <a:xfrm>
            <a:off x="914400" y="2093976"/>
            <a:ext cx="8229600" cy="0"/>
          </a:xfrm>
          <a:prstGeom prst="line">
            <a:avLst/>
          </a:prstGeom>
          <a:noFill/>
          <a:ln w="12700">
            <a:solidFill>
              <a:srgbClr val="E6EAF0"/>
            </a:solidFill>
            <a:prstDash val="solid"/>
          </a:ln>
        </p:spPr>
        <p:txBody>
          <a:bodyPr/>
          <a:p/>
        </p:txBody>
      </p:sp>
      <p:sp>
        <p:nvSpPr>
          <p:cNvPr id="15" name="Text 13"/>
          <p:cNvSpPr/>
          <p:nvPr/>
        </p:nvSpPr>
        <p:spPr>
          <a:xfrm>
            <a:off x="685800" y="2020824"/>
            <a:ext cx="164592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00" dirty="0">
                <a:solidFill>
                  <a:srgbClr val="667085"/>
                </a:solidFill>
              </a:rPr>
              <a:t>2</a:t>
            </a:r>
            <a:endParaRPr lang="en-US" sz="700" dirty="0"/>
          </a:p>
        </p:txBody>
      </p:sp>
      <p:sp>
        <p:nvSpPr>
          <p:cNvPr id="16" name="Shape 14"/>
          <p:cNvSpPr/>
          <p:nvPr/>
        </p:nvSpPr>
        <p:spPr>
          <a:xfrm>
            <a:off x="914400" y="2953512"/>
            <a:ext cx="8229600" cy="0"/>
          </a:xfrm>
          <a:prstGeom prst="line">
            <a:avLst/>
          </a:prstGeom>
          <a:noFill/>
          <a:ln w="12700">
            <a:solidFill>
              <a:srgbClr val="E6EAF0"/>
            </a:solidFill>
            <a:prstDash val="solid"/>
          </a:ln>
        </p:spPr>
        <p:txBody>
          <a:bodyPr/>
          <a:p/>
        </p:txBody>
      </p:sp>
      <p:sp>
        <p:nvSpPr>
          <p:cNvPr id="17" name="Text 15"/>
          <p:cNvSpPr/>
          <p:nvPr/>
        </p:nvSpPr>
        <p:spPr>
          <a:xfrm>
            <a:off x="685800" y="2880360"/>
            <a:ext cx="164592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00" dirty="0">
                <a:solidFill>
                  <a:srgbClr val="667085"/>
                </a:solidFill>
              </a:rPr>
              <a:t>3</a:t>
            </a:r>
            <a:endParaRPr lang="en-US" sz="700" dirty="0"/>
          </a:p>
        </p:txBody>
      </p:sp>
      <p:sp>
        <p:nvSpPr>
          <p:cNvPr id="18" name="Shape 16"/>
          <p:cNvSpPr/>
          <p:nvPr/>
        </p:nvSpPr>
        <p:spPr>
          <a:xfrm>
            <a:off x="914400" y="3813048"/>
            <a:ext cx="8229600" cy="0"/>
          </a:xfrm>
          <a:prstGeom prst="line">
            <a:avLst/>
          </a:prstGeom>
          <a:noFill/>
          <a:ln w="12700">
            <a:solidFill>
              <a:srgbClr val="E6EAF0"/>
            </a:solidFill>
            <a:prstDash val="solid"/>
          </a:ln>
        </p:spPr>
        <p:txBody>
          <a:bodyPr/>
          <a:p/>
        </p:txBody>
      </p:sp>
      <p:sp>
        <p:nvSpPr>
          <p:cNvPr id="19" name="Text 17"/>
          <p:cNvSpPr/>
          <p:nvPr/>
        </p:nvSpPr>
        <p:spPr>
          <a:xfrm>
            <a:off x="685800" y="3739896"/>
            <a:ext cx="164592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00" dirty="0">
                <a:solidFill>
                  <a:srgbClr val="667085"/>
                </a:solidFill>
              </a:rPr>
              <a:t>4</a:t>
            </a:r>
            <a:endParaRPr lang="en-US" sz="700" dirty="0"/>
          </a:p>
        </p:txBody>
      </p:sp>
      <p:sp>
        <p:nvSpPr>
          <p:cNvPr id="20" name="Shape 18"/>
          <p:cNvSpPr/>
          <p:nvPr/>
        </p:nvSpPr>
        <p:spPr>
          <a:xfrm>
            <a:off x="914400" y="4672584"/>
            <a:ext cx="8229600" cy="0"/>
          </a:xfrm>
          <a:prstGeom prst="line">
            <a:avLst/>
          </a:prstGeom>
          <a:noFill/>
          <a:ln w="12700">
            <a:solidFill>
              <a:srgbClr val="E6EAF0"/>
            </a:solidFill>
            <a:prstDash val="solid"/>
          </a:ln>
        </p:spPr>
        <p:txBody>
          <a:bodyPr/>
          <a:p/>
        </p:txBody>
      </p:sp>
      <p:sp>
        <p:nvSpPr>
          <p:cNvPr id="21" name="Text 19"/>
          <p:cNvSpPr/>
          <p:nvPr/>
        </p:nvSpPr>
        <p:spPr>
          <a:xfrm>
            <a:off x="685800" y="4599432"/>
            <a:ext cx="164592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00" dirty="0">
                <a:solidFill>
                  <a:srgbClr val="667085"/>
                </a:solidFill>
              </a:rPr>
              <a:t>5</a:t>
            </a:r>
            <a:endParaRPr lang="en-US" sz="700" dirty="0"/>
          </a:p>
        </p:txBody>
      </p:sp>
      <p:sp>
        <p:nvSpPr>
          <p:cNvPr id="22" name="Shape 20"/>
          <p:cNvSpPr/>
          <p:nvPr/>
        </p:nvSpPr>
        <p:spPr>
          <a:xfrm>
            <a:off x="914400" y="5532120"/>
            <a:ext cx="8229600" cy="0"/>
          </a:xfrm>
          <a:prstGeom prst="line">
            <a:avLst/>
          </a:prstGeom>
          <a:noFill/>
          <a:ln w="12700">
            <a:solidFill>
              <a:srgbClr val="E6EAF0"/>
            </a:solidFill>
            <a:prstDash val="solid"/>
          </a:ln>
        </p:spPr>
        <p:txBody>
          <a:bodyPr/>
          <a:p/>
        </p:txBody>
      </p:sp>
      <p:sp>
        <p:nvSpPr>
          <p:cNvPr id="23" name="Text 21"/>
          <p:cNvSpPr/>
          <p:nvPr/>
        </p:nvSpPr>
        <p:spPr>
          <a:xfrm>
            <a:off x="685800" y="5458968"/>
            <a:ext cx="164592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00" dirty="0">
                <a:solidFill>
                  <a:srgbClr val="667085"/>
                </a:solidFill>
              </a:rPr>
              <a:t>6</a:t>
            </a:r>
            <a:endParaRPr lang="en-US" sz="700" dirty="0"/>
          </a:p>
        </p:txBody>
      </p:sp>
      <p:sp>
        <p:nvSpPr>
          <p:cNvPr id="24" name="Shape 22"/>
          <p:cNvSpPr/>
          <p:nvPr/>
        </p:nvSpPr>
        <p:spPr>
          <a:xfrm>
            <a:off x="914400" y="2093976"/>
            <a:ext cx="2743200" cy="2578608"/>
          </a:xfrm>
          <a:prstGeom prst="line">
            <a:avLst/>
          </a:prstGeom>
          <a:noFill/>
          <a:ln w="12700">
            <a:solidFill>
              <a:srgbClr val="0F766E">
                <a:alpha val="75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25" name="Shape 23"/>
          <p:cNvSpPr/>
          <p:nvPr/>
        </p:nvSpPr>
        <p:spPr>
          <a:xfrm>
            <a:off x="3657600" y="4672584"/>
            <a:ext cx="2743200" cy="859536"/>
          </a:xfrm>
          <a:prstGeom prst="line">
            <a:avLst/>
          </a:prstGeom>
          <a:noFill/>
          <a:ln w="12700">
            <a:solidFill>
              <a:srgbClr val="0F766E">
                <a:alpha val="75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26" name="Shape 24"/>
          <p:cNvSpPr/>
          <p:nvPr/>
        </p:nvSpPr>
        <p:spPr>
          <a:xfrm>
            <a:off x="6400800" y="5532120"/>
            <a:ext cx="2743200" cy="0"/>
          </a:xfrm>
          <a:prstGeom prst="line">
            <a:avLst/>
          </a:prstGeom>
          <a:noFill/>
          <a:ln w="12700">
            <a:solidFill>
              <a:srgbClr val="0F766E">
                <a:alpha val="75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27" name="Shape 25"/>
          <p:cNvSpPr/>
          <p:nvPr/>
        </p:nvSpPr>
        <p:spPr>
          <a:xfrm>
            <a:off x="859536" y="2039112"/>
            <a:ext cx="109728" cy="109728"/>
          </a:xfrm>
          <a:prstGeom prst="ellipse">
            <a:avLst/>
          </a:prstGeom>
          <a:solidFill>
            <a:srgbClr val="0F766E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28" name="Shape 26"/>
          <p:cNvSpPr/>
          <p:nvPr/>
        </p:nvSpPr>
        <p:spPr>
          <a:xfrm>
            <a:off x="3602736" y="4617720"/>
            <a:ext cx="109728" cy="109728"/>
          </a:xfrm>
          <a:prstGeom prst="ellipse">
            <a:avLst/>
          </a:prstGeom>
          <a:solidFill>
            <a:srgbClr val="0F766E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29" name="Shape 27"/>
          <p:cNvSpPr/>
          <p:nvPr/>
        </p:nvSpPr>
        <p:spPr>
          <a:xfrm>
            <a:off x="6345936" y="5477256"/>
            <a:ext cx="109728" cy="109728"/>
          </a:xfrm>
          <a:prstGeom prst="ellipse">
            <a:avLst/>
          </a:prstGeom>
          <a:solidFill>
            <a:srgbClr val="0F766E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30" name="Shape 28"/>
          <p:cNvSpPr/>
          <p:nvPr/>
        </p:nvSpPr>
        <p:spPr>
          <a:xfrm>
            <a:off x="9089136" y="5477256"/>
            <a:ext cx="109728" cy="109728"/>
          </a:xfrm>
          <a:prstGeom prst="ellipse">
            <a:avLst/>
          </a:prstGeom>
          <a:solidFill>
            <a:srgbClr val="0F766E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31" name="Text 29"/>
          <p:cNvSpPr/>
          <p:nvPr/>
        </p:nvSpPr>
        <p:spPr>
          <a:xfrm>
            <a:off x="9235440" y="5440680"/>
            <a:ext cx="12801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2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Green</a:t>
            </a:r>
            <a:endParaRPr lang="en-US" sz="720" dirty="0"/>
          </a:p>
        </p:txBody>
      </p:sp>
      <p:sp>
        <p:nvSpPr>
          <p:cNvPr id="32" name="Shape 30"/>
          <p:cNvSpPr/>
          <p:nvPr/>
        </p:nvSpPr>
        <p:spPr>
          <a:xfrm>
            <a:off x="914400" y="3813048"/>
            <a:ext cx="2743200" cy="-1719072"/>
          </a:xfrm>
          <a:prstGeom prst="line">
            <a:avLst/>
          </a:prstGeom>
          <a:noFill/>
          <a:ln w="12700">
            <a:solidFill>
              <a:srgbClr val="2563EB">
                <a:alpha val="75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33" name="Shape 31"/>
          <p:cNvSpPr/>
          <p:nvPr/>
        </p:nvSpPr>
        <p:spPr>
          <a:xfrm>
            <a:off x="3657600" y="2093976"/>
            <a:ext cx="2743200" cy="-859536"/>
          </a:xfrm>
          <a:prstGeom prst="line">
            <a:avLst/>
          </a:prstGeom>
          <a:noFill/>
          <a:ln w="12700">
            <a:solidFill>
              <a:srgbClr val="2563EB">
                <a:alpha val="75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34" name="Shape 32"/>
          <p:cNvSpPr/>
          <p:nvPr/>
        </p:nvSpPr>
        <p:spPr>
          <a:xfrm>
            <a:off x="6400800" y="1234440"/>
            <a:ext cx="2743200" cy="1719072"/>
          </a:xfrm>
          <a:prstGeom prst="line">
            <a:avLst/>
          </a:prstGeom>
          <a:noFill/>
          <a:ln w="12700">
            <a:solidFill>
              <a:srgbClr val="2563EB">
                <a:alpha val="75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35" name="Shape 33"/>
          <p:cNvSpPr/>
          <p:nvPr/>
        </p:nvSpPr>
        <p:spPr>
          <a:xfrm>
            <a:off x="859536" y="3758184"/>
            <a:ext cx="109728" cy="109728"/>
          </a:xfrm>
          <a:prstGeom prst="ellipse">
            <a:avLst/>
          </a:prstGeom>
          <a:solidFill>
            <a:srgbClr val="2563EB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36" name="Shape 34"/>
          <p:cNvSpPr/>
          <p:nvPr/>
        </p:nvSpPr>
        <p:spPr>
          <a:xfrm>
            <a:off x="3602736" y="2039112"/>
            <a:ext cx="109728" cy="109728"/>
          </a:xfrm>
          <a:prstGeom prst="ellipse">
            <a:avLst/>
          </a:prstGeom>
          <a:solidFill>
            <a:srgbClr val="2563EB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37" name="Shape 35"/>
          <p:cNvSpPr/>
          <p:nvPr/>
        </p:nvSpPr>
        <p:spPr>
          <a:xfrm>
            <a:off x="6345936" y="1179576"/>
            <a:ext cx="109728" cy="109728"/>
          </a:xfrm>
          <a:prstGeom prst="ellipse">
            <a:avLst/>
          </a:prstGeom>
          <a:solidFill>
            <a:srgbClr val="2563EB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38" name="Shape 36"/>
          <p:cNvSpPr/>
          <p:nvPr/>
        </p:nvSpPr>
        <p:spPr>
          <a:xfrm>
            <a:off x="9089136" y="2898648"/>
            <a:ext cx="109728" cy="109728"/>
          </a:xfrm>
          <a:prstGeom prst="ellipse">
            <a:avLst/>
          </a:prstGeom>
          <a:solidFill>
            <a:srgbClr val="2563EB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39" name="Text 37"/>
          <p:cNvSpPr/>
          <p:nvPr/>
        </p:nvSpPr>
        <p:spPr>
          <a:xfrm>
            <a:off x="9235440" y="2862072"/>
            <a:ext cx="12801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2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Satyam 2.0</a:t>
            </a:r>
            <a:endParaRPr lang="en-US" sz="720" dirty="0"/>
          </a:p>
        </p:txBody>
      </p:sp>
      <p:sp>
        <p:nvSpPr>
          <p:cNvPr id="40" name="Shape 38"/>
          <p:cNvSpPr/>
          <p:nvPr/>
        </p:nvSpPr>
        <p:spPr>
          <a:xfrm>
            <a:off x="914400" y="5532120"/>
            <a:ext cx="2743200" cy="0"/>
          </a:xfrm>
          <a:prstGeom prst="line">
            <a:avLst/>
          </a:prstGeom>
          <a:noFill/>
          <a:ln w="12700">
            <a:solidFill>
              <a:srgbClr val="0F766E"/>
            </a:solidFill>
            <a:prstDash val="solid"/>
          </a:ln>
        </p:spPr>
        <p:txBody>
          <a:bodyPr/>
          <a:p/>
        </p:txBody>
      </p:sp>
      <p:sp>
        <p:nvSpPr>
          <p:cNvPr id="41" name="Shape 39"/>
          <p:cNvSpPr/>
          <p:nvPr/>
        </p:nvSpPr>
        <p:spPr>
          <a:xfrm>
            <a:off x="3657600" y="5532120"/>
            <a:ext cx="2743200" cy="-859536"/>
          </a:xfrm>
          <a:prstGeom prst="line">
            <a:avLst/>
          </a:prstGeom>
          <a:noFill/>
          <a:ln w="12700">
            <a:solidFill>
              <a:srgbClr val="0F766E"/>
            </a:solidFill>
            <a:prstDash val="solid"/>
          </a:ln>
        </p:spPr>
        <p:txBody>
          <a:bodyPr/>
          <a:p/>
        </p:txBody>
      </p:sp>
      <p:sp>
        <p:nvSpPr>
          <p:cNvPr id="42" name="Shape 40"/>
          <p:cNvSpPr/>
          <p:nvPr/>
        </p:nvSpPr>
        <p:spPr>
          <a:xfrm>
            <a:off x="6400800" y="4672584"/>
            <a:ext cx="2743200" cy="-2578608"/>
          </a:xfrm>
          <a:prstGeom prst="line">
            <a:avLst/>
          </a:prstGeom>
          <a:noFill/>
          <a:ln w="12700">
            <a:solidFill>
              <a:srgbClr val="0F766E"/>
            </a:solidFill>
            <a:prstDash val="solid"/>
          </a:ln>
        </p:spPr>
        <p:txBody>
          <a:bodyPr/>
          <a:p/>
        </p:txBody>
      </p:sp>
      <p:sp>
        <p:nvSpPr>
          <p:cNvPr id="43" name="Shape 41"/>
          <p:cNvSpPr/>
          <p:nvPr/>
        </p:nvSpPr>
        <p:spPr>
          <a:xfrm>
            <a:off x="859536" y="5477256"/>
            <a:ext cx="109728" cy="109728"/>
          </a:xfrm>
          <a:prstGeom prst="ellipse">
            <a:avLst/>
          </a:prstGeom>
          <a:solidFill>
            <a:srgbClr val="0F766E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44" name="Shape 42"/>
          <p:cNvSpPr/>
          <p:nvPr/>
        </p:nvSpPr>
        <p:spPr>
          <a:xfrm>
            <a:off x="3602736" y="5477256"/>
            <a:ext cx="109728" cy="109728"/>
          </a:xfrm>
          <a:prstGeom prst="ellipse">
            <a:avLst/>
          </a:prstGeom>
          <a:solidFill>
            <a:srgbClr val="0F766E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45" name="Shape 43"/>
          <p:cNvSpPr/>
          <p:nvPr/>
        </p:nvSpPr>
        <p:spPr>
          <a:xfrm>
            <a:off x="6345936" y="4617720"/>
            <a:ext cx="109728" cy="109728"/>
          </a:xfrm>
          <a:prstGeom prst="ellipse">
            <a:avLst/>
          </a:prstGeom>
          <a:solidFill>
            <a:srgbClr val="0F766E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46" name="Shape 44"/>
          <p:cNvSpPr/>
          <p:nvPr/>
        </p:nvSpPr>
        <p:spPr>
          <a:xfrm>
            <a:off x="9089136" y="2039112"/>
            <a:ext cx="109728" cy="109728"/>
          </a:xfrm>
          <a:prstGeom prst="ellipse">
            <a:avLst/>
          </a:prstGeom>
          <a:solidFill>
            <a:srgbClr val="0F766E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47" name="Text 45"/>
          <p:cNvSpPr/>
          <p:nvPr/>
        </p:nvSpPr>
        <p:spPr>
          <a:xfrm>
            <a:off x="9235440" y="2002536"/>
            <a:ext cx="12801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20" b="1" dirty="0">
                <a:solidFill>
                  <a:srgbClr val="0F766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Blues Clues</a:t>
            </a:r>
            <a:endParaRPr lang="en-US" sz="720" dirty="0"/>
          </a:p>
        </p:txBody>
      </p:sp>
      <p:sp>
        <p:nvSpPr>
          <p:cNvPr id="48" name="Shape 46"/>
          <p:cNvSpPr/>
          <p:nvPr/>
        </p:nvSpPr>
        <p:spPr>
          <a:xfrm>
            <a:off x="914400" y="1234440"/>
            <a:ext cx="2743200" cy="0"/>
          </a:xfrm>
          <a:prstGeom prst="line">
            <a:avLst/>
          </a:prstGeom>
          <a:noFill/>
          <a:ln w="12700">
            <a:solidFill>
              <a:srgbClr val="0F766E"/>
            </a:solidFill>
            <a:prstDash val="solid"/>
          </a:ln>
        </p:spPr>
        <p:txBody>
          <a:bodyPr/>
          <a:p/>
        </p:txBody>
      </p:sp>
      <p:sp>
        <p:nvSpPr>
          <p:cNvPr id="49" name="Shape 47"/>
          <p:cNvSpPr/>
          <p:nvPr/>
        </p:nvSpPr>
        <p:spPr>
          <a:xfrm>
            <a:off x="3657600" y="1234440"/>
            <a:ext cx="2743200" cy="1719072"/>
          </a:xfrm>
          <a:prstGeom prst="line">
            <a:avLst/>
          </a:prstGeom>
          <a:noFill/>
          <a:ln w="12700">
            <a:solidFill>
              <a:srgbClr val="0F766E"/>
            </a:solidFill>
            <a:prstDash val="solid"/>
          </a:ln>
        </p:spPr>
        <p:txBody>
          <a:bodyPr/>
          <a:p/>
        </p:txBody>
      </p:sp>
      <p:sp>
        <p:nvSpPr>
          <p:cNvPr id="50" name="Shape 48"/>
          <p:cNvSpPr/>
          <p:nvPr/>
        </p:nvSpPr>
        <p:spPr>
          <a:xfrm>
            <a:off x="6400800" y="2953512"/>
            <a:ext cx="2743200" cy="-1719072"/>
          </a:xfrm>
          <a:prstGeom prst="line">
            <a:avLst/>
          </a:prstGeom>
          <a:noFill/>
          <a:ln w="12700">
            <a:solidFill>
              <a:srgbClr val="0F766E"/>
            </a:solidFill>
            <a:prstDash val="solid"/>
          </a:ln>
        </p:spPr>
        <p:txBody>
          <a:bodyPr/>
          <a:p/>
        </p:txBody>
      </p:sp>
      <p:sp>
        <p:nvSpPr>
          <p:cNvPr id="51" name="Shape 49"/>
          <p:cNvSpPr/>
          <p:nvPr/>
        </p:nvSpPr>
        <p:spPr>
          <a:xfrm>
            <a:off x="859536" y="1179576"/>
            <a:ext cx="109728" cy="109728"/>
          </a:xfrm>
          <a:prstGeom prst="ellipse">
            <a:avLst/>
          </a:prstGeom>
          <a:solidFill>
            <a:srgbClr val="0F766E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52" name="Shape 50"/>
          <p:cNvSpPr/>
          <p:nvPr/>
        </p:nvSpPr>
        <p:spPr>
          <a:xfrm>
            <a:off x="3602736" y="1179576"/>
            <a:ext cx="109728" cy="109728"/>
          </a:xfrm>
          <a:prstGeom prst="ellipse">
            <a:avLst/>
          </a:prstGeom>
          <a:solidFill>
            <a:srgbClr val="0F766E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53" name="Shape 51"/>
          <p:cNvSpPr/>
          <p:nvPr/>
        </p:nvSpPr>
        <p:spPr>
          <a:xfrm>
            <a:off x="6345936" y="2898648"/>
            <a:ext cx="109728" cy="109728"/>
          </a:xfrm>
          <a:prstGeom prst="ellipse">
            <a:avLst/>
          </a:prstGeom>
          <a:solidFill>
            <a:srgbClr val="0F766E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54" name="Shape 52"/>
          <p:cNvSpPr/>
          <p:nvPr/>
        </p:nvSpPr>
        <p:spPr>
          <a:xfrm>
            <a:off x="9089136" y="1179576"/>
            <a:ext cx="109728" cy="109728"/>
          </a:xfrm>
          <a:prstGeom prst="ellipse">
            <a:avLst/>
          </a:prstGeom>
          <a:solidFill>
            <a:srgbClr val="0F766E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55" name="Text 53"/>
          <p:cNvSpPr/>
          <p:nvPr/>
        </p:nvSpPr>
        <p:spPr>
          <a:xfrm>
            <a:off x="9235440" y="1143000"/>
            <a:ext cx="12801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20" b="1" dirty="0">
                <a:solidFill>
                  <a:srgbClr val="0F766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Lehman Bros.</a:t>
            </a:r>
            <a:endParaRPr lang="en-US" sz="720" dirty="0"/>
          </a:p>
        </p:txBody>
      </p:sp>
      <p:sp>
        <p:nvSpPr>
          <p:cNvPr id="56" name="Shape 54"/>
          <p:cNvSpPr/>
          <p:nvPr/>
        </p:nvSpPr>
        <p:spPr>
          <a:xfrm>
            <a:off x="914400" y="2953512"/>
            <a:ext cx="2743200" cy="859536"/>
          </a:xfrm>
          <a:prstGeom prst="line">
            <a:avLst/>
          </a:prstGeom>
          <a:noFill/>
          <a:ln w="12700">
            <a:solidFill>
              <a:srgbClr val="15803D">
                <a:alpha val="75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57" name="Shape 55"/>
          <p:cNvSpPr/>
          <p:nvPr/>
        </p:nvSpPr>
        <p:spPr>
          <a:xfrm>
            <a:off x="3657600" y="3813048"/>
            <a:ext cx="2743200" cy="0"/>
          </a:xfrm>
          <a:prstGeom prst="line">
            <a:avLst/>
          </a:prstGeom>
          <a:noFill/>
          <a:ln w="12700">
            <a:solidFill>
              <a:srgbClr val="15803D">
                <a:alpha val="75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58" name="Shape 56"/>
          <p:cNvSpPr/>
          <p:nvPr/>
        </p:nvSpPr>
        <p:spPr>
          <a:xfrm>
            <a:off x="6400800" y="3813048"/>
            <a:ext cx="2743200" cy="0"/>
          </a:xfrm>
          <a:prstGeom prst="line">
            <a:avLst/>
          </a:prstGeom>
          <a:noFill/>
          <a:ln w="12700">
            <a:solidFill>
              <a:srgbClr val="15803D">
                <a:alpha val="75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59" name="Shape 57"/>
          <p:cNvSpPr/>
          <p:nvPr/>
        </p:nvSpPr>
        <p:spPr>
          <a:xfrm>
            <a:off x="859536" y="2898648"/>
            <a:ext cx="109728" cy="109728"/>
          </a:xfrm>
          <a:prstGeom prst="ellipse">
            <a:avLst/>
          </a:prstGeom>
          <a:solidFill>
            <a:srgbClr val="15803D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60" name="Shape 58"/>
          <p:cNvSpPr/>
          <p:nvPr/>
        </p:nvSpPr>
        <p:spPr>
          <a:xfrm>
            <a:off x="3602736" y="3758184"/>
            <a:ext cx="109728" cy="109728"/>
          </a:xfrm>
          <a:prstGeom prst="ellipse">
            <a:avLst/>
          </a:prstGeom>
          <a:solidFill>
            <a:srgbClr val="15803D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61" name="Shape 59"/>
          <p:cNvSpPr/>
          <p:nvPr/>
        </p:nvSpPr>
        <p:spPr>
          <a:xfrm>
            <a:off x="6345936" y="3758184"/>
            <a:ext cx="109728" cy="109728"/>
          </a:xfrm>
          <a:prstGeom prst="ellipse">
            <a:avLst/>
          </a:prstGeom>
          <a:solidFill>
            <a:srgbClr val="15803D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62" name="Shape 60"/>
          <p:cNvSpPr/>
          <p:nvPr/>
        </p:nvSpPr>
        <p:spPr>
          <a:xfrm>
            <a:off x="9089136" y="3758184"/>
            <a:ext cx="109728" cy="109728"/>
          </a:xfrm>
          <a:prstGeom prst="ellipse">
            <a:avLst/>
          </a:prstGeom>
          <a:solidFill>
            <a:srgbClr val="15803D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63" name="Text 61"/>
          <p:cNvSpPr/>
          <p:nvPr/>
        </p:nvSpPr>
        <p:spPr>
          <a:xfrm>
            <a:off x="9235440" y="3721608"/>
            <a:ext cx="12801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2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T5S</a:t>
            </a:r>
            <a:endParaRPr lang="en-US" sz="720" dirty="0"/>
          </a:p>
        </p:txBody>
      </p:sp>
      <p:sp>
        <p:nvSpPr>
          <p:cNvPr id="64" name="Shape 62"/>
          <p:cNvSpPr/>
          <p:nvPr/>
        </p:nvSpPr>
        <p:spPr>
          <a:xfrm>
            <a:off x="914400" y="4672584"/>
            <a:ext cx="2743200" cy="-1719072"/>
          </a:xfrm>
          <a:prstGeom prst="line">
            <a:avLst/>
          </a:prstGeom>
          <a:noFill/>
          <a:ln w="12700">
            <a:solidFill>
              <a:srgbClr val="B42318">
                <a:alpha val="75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65" name="Shape 63"/>
          <p:cNvSpPr/>
          <p:nvPr/>
        </p:nvSpPr>
        <p:spPr>
          <a:xfrm>
            <a:off x="3657600" y="2953512"/>
            <a:ext cx="2743200" cy="-859536"/>
          </a:xfrm>
          <a:prstGeom prst="line">
            <a:avLst/>
          </a:prstGeom>
          <a:noFill/>
          <a:ln w="12700">
            <a:solidFill>
              <a:srgbClr val="B42318">
                <a:alpha val="75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66" name="Shape 64"/>
          <p:cNvSpPr/>
          <p:nvPr/>
        </p:nvSpPr>
        <p:spPr>
          <a:xfrm>
            <a:off x="6400800" y="2093976"/>
            <a:ext cx="2743200" cy="2578608"/>
          </a:xfrm>
          <a:prstGeom prst="line">
            <a:avLst/>
          </a:prstGeom>
          <a:noFill/>
          <a:ln w="12700">
            <a:solidFill>
              <a:srgbClr val="B42318">
                <a:alpha val="75000"/>
              </a:srgbClr>
            </a:solidFill>
            <a:prstDash val="solid"/>
          </a:ln>
        </p:spPr>
        <p:txBody>
          <a:bodyPr/>
          <a:p/>
        </p:txBody>
      </p:sp>
      <p:sp>
        <p:nvSpPr>
          <p:cNvPr id="67" name="Shape 65"/>
          <p:cNvSpPr/>
          <p:nvPr/>
        </p:nvSpPr>
        <p:spPr>
          <a:xfrm>
            <a:off x="859536" y="4617720"/>
            <a:ext cx="109728" cy="109728"/>
          </a:xfrm>
          <a:prstGeom prst="ellipse">
            <a:avLst/>
          </a:prstGeom>
          <a:solidFill>
            <a:srgbClr val="B42318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68" name="Shape 66"/>
          <p:cNvSpPr/>
          <p:nvPr/>
        </p:nvSpPr>
        <p:spPr>
          <a:xfrm>
            <a:off x="3602736" y="2898648"/>
            <a:ext cx="109728" cy="109728"/>
          </a:xfrm>
          <a:prstGeom prst="ellipse">
            <a:avLst/>
          </a:prstGeom>
          <a:solidFill>
            <a:srgbClr val="B42318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69" name="Shape 67"/>
          <p:cNvSpPr/>
          <p:nvPr/>
        </p:nvSpPr>
        <p:spPr>
          <a:xfrm>
            <a:off x="6345936" y="2039112"/>
            <a:ext cx="109728" cy="109728"/>
          </a:xfrm>
          <a:prstGeom prst="ellipse">
            <a:avLst/>
          </a:prstGeom>
          <a:solidFill>
            <a:srgbClr val="B42318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70" name="Shape 68"/>
          <p:cNvSpPr/>
          <p:nvPr/>
        </p:nvSpPr>
        <p:spPr>
          <a:xfrm>
            <a:off x="9089136" y="4617720"/>
            <a:ext cx="109728" cy="109728"/>
          </a:xfrm>
          <a:prstGeom prst="ellipse">
            <a:avLst/>
          </a:prstGeom>
          <a:solidFill>
            <a:srgbClr val="B42318"/>
          </a:solidFill>
          <a:ln w="12700">
            <a:solidFill>
              <a:srgbClr val="FFFFFF"/>
            </a:solidFill>
            <a:prstDash val="solid"/>
          </a:ln>
        </p:spPr>
        <p:txBody>
          <a:bodyPr/>
          <a:p/>
        </p:txBody>
      </p:sp>
      <p:sp>
        <p:nvSpPr>
          <p:cNvPr id="71" name="Text 69"/>
          <p:cNvSpPr/>
          <p:nvPr/>
        </p:nvSpPr>
        <p:spPr>
          <a:xfrm>
            <a:off x="9235440" y="4581144"/>
            <a:ext cx="12801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72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SEBI's Watchlist</a:t>
            </a:r>
            <a:endParaRPr lang="en-US" sz="720" dirty="0"/>
          </a:p>
        </p:txBody>
      </p:sp>
      <p:sp>
        <p:nvSpPr>
          <p:cNvPr id="72" name="Text 70"/>
          <p:cNvSpPr/>
          <p:nvPr/>
        </p:nvSpPr>
        <p:spPr>
          <a:xfrm>
            <a:off x="9464040" y="1463040"/>
            <a:ext cx="2194560" cy="137160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indent="0" marL="0">
              <a:buNone/>
            </a:pPr>
            <a:r>
              <a:rPr lang="en-US" sz="9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Lehman Bros.: 1st → 1st → 3rd → 1st.
</a:t>
            </a:r>
            <a:pPr indent="0" marL="0">
              <a:buNone/>
            </a:pPr>
            <a:r>
              <a:rPr lang="en-US" sz="9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Blues Clues: 6th → 6th → 5th → 2nd.
</a:t>
            </a:r>
            <a:pPr indent="0" marL="0">
              <a:buNone/>
            </a:pPr>
            <a:r>
              <a:rPr lang="en-US" sz="9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Satyam 2.0: 4th → 2nd → 1st → 3rd.
</a:t>
            </a:r>
            <a:pPr indent="0" marL="0">
              <a:buNone/>
            </a:pPr>
            <a:r>
              <a:rPr lang="en-US" sz="9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SEBI: 5th → 3rd → 2nd → 5th.</a:t>
            </a:r>
            <a:endParaRPr lang="en-US" sz="950" dirty="0"/>
          </a:p>
        </p:txBody>
      </p:sp>
      <p:sp>
        <p:nvSpPr>
          <p:cNvPr id="73" name="Shape 71"/>
          <p:cNvSpPr/>
          <p:nvPr/>
        </p:nvSpPr>
        <p:spPr>
          <a:xfrm>
            <a:off x="548640" y="5696712"/>
            <a:ext cx="11064240" cy="566928"/>
          </a:xfrm>
          <a:prstGeom prst="roundRect">
            <a:avLst>
              <a:gd name="adj" fmla="val 9677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D8DEE9"/>
            </a:solidFill>
            <a:prstDash val="solid"/>
          </a:ln>
        </p:spPr>
        <p:txBody>
          <a:bodyPr/>
          <a:p/>
        </p:txBody>
      </p:sp>
      <p:sp>
        <p:nvSpPr>
          <p:cNvPr id="74" name="Text 72"/>
          <p:cNvSpPr/>
          <p:nvPr/>
        </p:nvSpPr>
        <p:spPr>
          <a:xfrm>
            <a:off x="676656" y="5769864"/>
            <a:ext cx="137160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Socratic questions</a:t>
            </a:r>
            <a:endParaRPr lang="en-US" sz="750" dirty="0"/>
          </a:p>
        </p:txBody>
      </p:sp>
      <p:sp>
        <p:nvSpPr>
          <p:cNvPr id="75" name="Text 73"/>
          <p:cNvSpPr/>
          <p:nvPr/>
        </p:nvSpPr>
        <p:spPr>
          <a:xfrm>
            <a:off x="676656" y="5961888"/>
            <a:ext cx="1080820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› Which team learned fastest?    › Which fall is most strategically worrying?</a:t>
            </a:r>
            <a:endParaRPr lang="en-US" sz="9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6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201168"/>
            <a:ext cx="78638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100" b="1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Universe 2 TSR trajectory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11480" y="566928"/>
            <a:ext cx="91440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Universe 2 retains a stronger leader but broad compression remains.</a:t>
            </a:r>
            <a:endParaRPr lang="en-US" sz="950" dirty="0"/>
          </a:p>
        </p:txBody>
      </p:sp>
      <p:sp>
        <p:nvSpPr>
          <p:cNvPr id="4" name="Text 2"/>
          <p:cNvSpPr/>
          <p:nvPr/>
        </p:nvSpPr>
        <p:spPr>
          <a:xfrm>
            <a:off x="8915400" y="219456"/>
            <a:ext cx="28346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GL Sec C • R1→R4 Flow Map</a:t>
            </a:r>
            <a:endParaRPr lang="en-US" sz="850" dirty="0"/>
          </a:p>
        </p:txBody>
      </p:sp>
      <p:sp>
        <p:nvSpPr>
          <p:cNvPr id="5" name="Shape 3"/>
          <p:cNvSpPr/>
          <p:nvPr/>
        </p:nvSpPr>
        <p:spPr>
          <a:xfrm>
            <a:off x="411480" y="850392"/>
            <a:ext cx="1138428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" name="Text 4"/>
          <p:cNvSpPr/>
          <p:nvPr/>
        </p:nvSpPr>
        <p:spPr>
          <a:xfrm>
            <a:off x="11475720" y="6473952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7</a:t>
            </a:r>
            <a:endParaRPr lang="en-US" sz="800" dirty="0"/>
          </a:p>
        </p:txBody>
      </p:sp>
      <p:sp>
        <p:nvSpPr>
          <p:cNvPr id="7" name="Text 5"/>
          <p:cNvSpPr/>
          <p:nvPr/>
        </p:nvSpPr>
        <p:spPr>
          <a:xfrm>
            <a:off x="411480" y="6473952"/>
            <a:ext cx="80467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Source: Section C Universe 1 and Universe 2 R1–R4 Excel results; principal criterion: cumulative TSR (p.a.)</a:t>
            </a:r>
            <a:endParaRPr lang="en-US" sz="750" dirty="0"/>
          </a:p>
        </p:txBody>
      </p:sp>
      <p:sp>
        <p:nvSpPr>
          <p:cNvPr id="8" name="Text 6"/>
          <p:cNvSpPr/>
          <p:nvPr/>
        </p:nvSpPr>
        <p:spPr>
          <a:xfrm>
            <a:off x="685800" y="1124712"/>
            <a:ext cx="21031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Green</a:t>
            </a:r>
            <a:endParaRPr lang="en-US" sz="850" dirty="0"/>
          </a:p>
        </p:txBody>
      </p:sp>
      <p:sp>
        <p:nvSpPr>
          <p:cNvPr id="9" name="Shape 7"/>
          <p:cNvSpPr/>
          <p:nvPr/>
        </p:nvSpPr>
        <p:spPr>
          <a:xfrm>
            <a:off x="192024" y="1124712"/>
            <a:ext cx="2567635" cy="237744"/>
          </a:xfrm>
          <a:prstGeom prst="rect">
            <a:avLst/>
          </a:prstGeom>
          <a:solidFill>
            <a:srgbClr val="B42318"/>
          </a:solidFill>
          <a:ln w="12700">
            <a:solidFill>
              <a:srgbClr val="B42318"/>
            </a:solidFill>
            <a:prstDash val="solid"/>
          </a:ln>
        </p:spPr>
        <p:txBody>
          <a:bodyPr/>
          <a:p/>
        </p:txBody>
      </p:sp>
      <p:sp>
        <p:nvSpPr>
          <p:cNvPr id="10" name="Text 8"/>
          <p:cNvSpPr/>
          <p:nvPr/>
        </p:nvSpPr>
        <p:spPr>
          <a:xfrm>
            <a:off x="5418734" y="1124712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-7.8%</a:t>
            </a:r>
            <a:endParaRPr lang="en-US" sz="800" dirty="0"/>
          </a:p>
        </p:txBody>
      </p:sp>
      <p:sp>
        <p:nvSpPr>
          <p:cNvPr id="11" name="Shape 9"/>
          <p:cNvSpPr/>
          <p:nvPr/>
        </p:nvSpPr>
        <p:spPr>
          <a:xfrm>
            <a:off x="2759659" y="1097280"/>
            <a:ext cx="0" cy="50292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2" name="Text 10"/>
          <p:cNvSpPr/>
          <p:nvPr/>
        </p:nvSpPr>
        <p:spPr>
          <a:xfrm>
            <a:off x="2834640" y="1097280"/>
            <a:ext cx="1828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085"/>
                </a:solidFill>
              </a:rPr>
              <a:t>R1 33.5% → R4 -7.8%</a:t>
            </a:r>
            <a:endParaRPr lang="en-US" sz="750" dirty="0"/>
          </a:p>
        </p:txBody>
      </p:sp>
      <p:sp>
        <p:nvSpPr>
          <p:cNvPr id="13" name="Text 11"/>
          <p:cNvSpPr/>
          <p:nvPr/>
        </p:nvSpPr>
        <p:spPr>
          <a:xfrm>
            <a:off x="6172200" y="1124712"/>
            <a:ext cx="21031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Satyam 2.0</a:t>
            </a:r>
            <a:endParaRPr lang="en-US" sz="850" dirty="0"/>
          </a:p>
        </p:txBody>
      </p:sp>
      <p:sp>
        <p:nvSpPr>
          <p:cNvPr id="14" name="Shape 12"/>
          <p:cNvSpPr/>
          <p:nvPr/>
        </p:nvSpPr>
        <p:spPr>
          <a:xfrm>
            <a:off x="8246059" y="1124712"/>
            <a:ext cx="2567635" cy="237744"/>
          </a:xfrm>
          <a:prstGeom prst="rect">
            <a:avLst/>
          </a:prstGeom>
          <a:solidFill>
            <a:srgbClr val="2563EB"/>
          </a:solidFill>
          <a:ln w="12700">
            <a:solidFill>
              <a:srgbClr val="2563EB"/>
            </a:solidFill>
            <a:prstDash val="solid"/>
          </a:ln>
        </p:spPr>
        <p:txBody>
          <a:bodyPr/>
          <a:p/>
        </p:txBody>
      </p:sp>
      <p:sp>
        <p:nvSpPr>
          <p:cNvPr id="15" name="Text 13"/>
          <p:cNvSpPr/>
          <p:nvPr/>
        </p:nvSpPr>
        <p:spPr>
          <a:xfrm>
            <a:off x="10905134" y="1124712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5.7%</a:t>
            </a:r>
            <a:endParaRPr lang="en-US" sz="800" dirty="0"/>
          </a:p>
        </p:txBody>
      </p:sp>
      <p:sp>
        <p:nvSpPr>
          <p:cNvPr id="16" name="Shape 14"/>
          <p:cNvSpPr/>
          <p:nvPr/>
        </p:nvSpPr>
        <p:spPr>
          <a:xfrm>
            <a:off x="8246059" y="1097280"/>
            <a:ext cx="0" cy="50292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7" name="Text 15"/>
          <p:cNvSpPr/>
          <p:nvPr/>
        </p:nvSpPr>
        <p:spPr>
          <a:xfrm>
            <a:off x="8321040" y="1097280"/>
            <a:ext cx="1828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085"/>
                </a:solidFill>
              </a:rPr>
              <a:t>R1 24.2% → R4 5.7%</a:t>
            </a:r>
            <a:endParaRPr lang="en-US" sz="750" dirty="0"/>
          </a:p>
        </p:txBody>
      </p:sp>
      <p:sp>
        <p:nvSpPr>
          <p:cNvPr id="18" name="Text 16"/>
          <p:cNvSpPr/>
          <p:nvPr/>
        </p:nvSpPr>
        <p:spPr>
          <a:xfrm>
            <a:off x="685800" y="2130552"/>
            <a:ext cx="21031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Blues Clues</a:t>
            </a:r>
            <a:endParaRPr lang="en-US" sz="850" dirty="0"/>
          </a:p>
        </p:txBody>
      </p:sp>
      <p:sp>
        <p:nvSpPr>
          <p:cNvPr id="19" name="Shape 17"/>
          <p:cNvSpPr/>
          <p:nvPr/>
        </p:nvSpPr>
        <p:spPr>
          <a:xfrm>
            <a:off x="2759659" y="2130552"/>
            <a:ext cx="2567635" cy="237744"/>
          </a:xfrm>
          <a:prstGeom prst="rect">
            <a:avLst/>
          </a:prstGeom>
          <a:solidFill>
            <a:srgbClr val="2563EB"/>
          </a:solidFill>
          <a:ln w="12700">
            <a:solidFill>
              <a:srgbClr val="2563EB"/>
            </a:solidFill>
            <a:prstDash val="solid"/>
          </a:ln>
        </p:spPr>
        <p:txBody>
          <a:bodyPr/>
          <a:p/>
        </p:txBody>
      </p:sp>
      <p:sp>
        <p:nvSpPr>
          <p:cNvPr id="20" name="Text 18"/>
          <p:cNvSpPr/>
          <p:nvPr/>
        </p:nvSpPr>
        <p:spPr>
          <a:xfrm>
            <a:off x="5418734" y="2130552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7.0%</a:t>
            </a:r>
            <a:endParaRPr lang="en-US" sz="800" dirty="0"/>
          </a:p>
        </p:txBody>
      </p:sp>
      <p:sp>
        <p:nvSpPr>
          <p:cNvPr id="21" name="Shape 19"/>
          <p:cNvSpPr/>
          <p:nvPr/>
        </p:nvSpPr>
        <p:spPr>
          <a:xfrm>
            <a:off x="2759659" y="2103120"/>
            <a:ext cx="0" cy="50292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2" name="Text 20"/>
          <p:cNvSpPr/>
          <p:nvPr/>
        </p:nvSpPr>
        <p:spPr>
          <a:xfrm>
            <a:off x="2834640" y="2103120"/>
            <a:ext cx="1828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085"/>
                </a:solidFill>
              </a:rPr>
              <a:t>R1 16.5% → R4 7.0%</a:t>
            </a:r>
            <a:endParaRPr lang="en-US" sz="750" dirty="0"/>
          </a:p>
        </p:txBody>
      </p:sp>
      <p:sp>
        <p:nvSpPr>
          <p:cNvPr id="23" name="Text 21"/>
          <p:cNvSpPr/>
          <p:nvPr/>
        </p:nvSpPr>
        <p:spPr>
          <a:xfrm>
            <a:off x="6172200" y="2130552"/>
            <a:ext cx="21031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Lehman Bros.</a:t>
            </a:r>
            <a:endParaRPr lang="en-US" sz="850" dirty="0"/>
          </a:p>
        </p:txBody>
      </p:sp>
      <p:sp>
        <p:nvSpPr>
          <p:cNvPr id="24" name="Shape 22"/>
          <p:cNvSpPr/>
          <p:nvPr/>
        </p:nvSpPr>
        <p:spPr>
          <a:xfrm>
            <a:off x="8246059" y="2130552"/>
            <a:ext cx="2567635" cy="237744"/>
          </a:xfrm>
          <a:prstGeom prst="rect">
            <a:avLst/>
          </a:prstGeom>
          <a:solidFill>
            <a:srgbClr val="2563EB"/>
          </a:solidFill>
          <a:ln w="12700">
            <a:solidFill>
              <a:srgbClr val="2563EB"/>
            </a:solidFill>
            <a:prstDash val="solid"/>
          </a:ln>
        </p:spPr>
        <p:txBody>
          <a:bodyPr/>
          <a:p/>
        </p:txBody>
      </p:sp>
      <p:sp>
        <p:nvSpPr>
          <p:cNvPr id="25" name="Text 23"/>
          <p:cNvSpPr/>
          <p:nvPr/>
        </p:nvSpPr>
        <p:spPr>
          <a:xfrm>
            <a:off x="10905134" y="2130552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22.3%</a:t>
            </a:r>
            <a:endParaRPr lang="en-US" sz="800" dirty="0"/>
          </a:p>
        </p:txBody>
      </p:sp>
      <p:sp>
        <p:nvSpPr>
          <p:cNvPr id="26" name="Shape 24"/>
          <p:cNvSpPr/>
          <p:nvPr/>
        </p:nvSpPr>
        <p:spPr>
          <a:xfrm>
            <a:off x="8246059" y="2103120"/>
            <a:ext cx="0" cy="50292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7" name="Text 25"/>
          <p:cNvSpPr/>
          <p:nvPr/>
        </p:nvSpPr>
        <p:spPr>
          <a:xfrm>
            <a:off x="8321040" y="2103120"/>
            <a:ext cx="1828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085"/>
                </a:solidFill>
              </a:rPr>
              <a:t>R1 51.5% → R4 22.3%</a:t>
            </a:r>
            <a:endParaRPr lang="en-US" sz="750" dirty="0"/>
          </a:p>
        </p:txBody>
      </p:sp>
      <p:sp>
        <p:nvSpPr>
          <p:cNvPr id="28" name="Text 26"/>
          <p:cNvSpPr/>
          <p:nvPr/>
        </p:nvSpPr>
        <p:spPr>
          <a:xfrm>
            <a:off x="685800" y="3136392"/>
            <a:ext cx="21031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T5S</a:t>
            </a:r>
            <a:endParaRPr lang="en-US" sz="850" dirty="0"/>
          </a:p>
        </p:txBody>
      </p:sp>
      <p:sp>
        <p:nvSpPr>
          <p:cNvPr id="29" name="Shape 27"/>
          <p:cNvSpPr/>
          <p:nvPr/>
        </p:nvSpPr>
        <p:spPr>
          <a:xfrm>
            <a:off x="2759659" y="3136392"/>
            <a:ext cx="2567635" cy="237744"/>
          </a:xfrm>
          <a:prstGeom prst="rect">
            <a:avLst/>
          </a:prstGeom>
          <a:solidFill>
            <a:srgbClr val="2563EB"/>
          </a:solidFill>
          <a:ln w="12700">
            <a:solidFill>
              <a:srgbClr val="2563EB"/>
            </a:solidFill>
            <a:prstDash val="solid"/>
          </a:ln>
        </p:spPr>
        <p:txBody>
          <a:bodyPr/>
          <a:p/>
        </p:txBody>
      </p:sp>
      <p:sp>
        <p:nvSpPr>
          <p:cNvPr id="30" name="Text 28"/>
          <p:cNvSpPr/>
          <p:nvPr/>
        </p:nvSpPr>
        <p:spPr>
          <a:xfrm>
            <a:off x="5418734" y="3136392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1.6%</a:t>
            </a:r>
            <a:endParaRPr lang="en-US" sz="800" dirty="0"/>
          </a:p>
        </p:txBody>
      </p:sp>
      <p:sp>
        <p:nvSpPr>
          <p:cNvPr id="31" name="Shape 29"/>
          <p:cNvSpPr/>
          <p:nvPr/>
        </p:nvSpPr>
        <p:spPr>
          <a:xfrm>
            <a:off x="2759659" y="3108960"/>
            <a:ext cx="0" cy="50292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32" name="Text 30"/>
          <p:cNvSpPr/>
          <p:nvPr/>
        </p:nvSpPr>
        <p:spPr>
          <a:xfrm>
            <a:off x="2834640" y="3108960"/>
            <a:ext cx="1828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085"/>
                </a:solidFill>
              </a:rPr>
              <a:t>R1 31.9% → R4 1.6%</a:t>
            </a:r>
            <a:endParaRPr lang="en-US" sz="750" dirty="0"/>
          </a:p>
        </p:txBody>
      </p:sp>
      <p:sp>
        <p:nvSpPr>
          <p:cNvPr id="33" name="Text 31"/>
          <p:cNvSpPr/>
          <p:nvPr/>
        </p:nvSpPr>
        <p:spPr>
          <a:xfrm>
            <a:off x="6172200" y="3136392"/>
            <a:ext cx="21031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SEBI's Watchlist</a:t>
            </a:r>
            <a:endParaRPr lang="en-US" sz="850" dirty="0"/>
          </a:p>
        </p:txBody>
      </p:sp>
      <p:sp>
        <p:nvSpPr>
          <p:cNvPr id="34" name="Shape 32"/>
          <p:cNvSpPr/>
          <p:nvPr/>
        </p:nvSpPr>
        <p:spPr>
          <a:xfrm>
            <a:off x="5678424" y="3136392"/>
            <a:ext cx="2567635" cy="237744"/>
          </a:xfrm>
          <a:prstGeom prst="rect">
            <a:avLst/>
          </a:prstGeom>
          <a:solidFill>
            <a:srgbClr val="B42318"/>
          </a:solidFill>
          <a:ln w="12700">
            <a:solidFill>
              <a:srgbClr val="B42318"/>
            </a:solidFill>
            <a:prstDash val="solid"/>
          </a:ln>
        </p:spPr>
        <p:txBody>
          <a:bodyPr/>
          <a:p/>
        </p:txBody>
      </p:sp>
      <p:sp>
        <p:nvSpPr>
          <p:cNvPr id="35" name="Text 33"/>
          <p:cNvSpPr/>
          <p:nvPr/>
        </p:nvSpPr>
        <p:spPr>
          <a:xfrm>
            <a:off x="10905134" y="3136392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-4.1%</a:t>
            </a:r>
            <a:endParaRPr lang="en-US" sz="800" dirty="0"/>
          </a:p>
        </p:txBody>
      </p:sp>
      <p:sp>
        <p:nvSpPr>
          <p:cNvPr id="36" name="Shape 34"/>
          <p:cNvSpPr/>
          <p:nvPr/>
        </p:nvSpPr>
        <p:spPr>
          <a:xfrm>
            <a:off x="8246059" y="3108960"/>
            <a:ext cx="0" cy="50292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37" name="Text 35"/>
          <p:cNvSpPr/>
          <p:nvPr/>
        </p:nvSpPr>
        <p:spPr>
          <a:xfrm>
            <a:off x="8321040" y="3108960"/>
            <a:ext cx="1828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085"/>
                </a:solidFill>
              </a:rPr>
              <a:t>R1 21.6% → R4 -4.1%</a:t>
            </a:r>
            <a:endParaRPr lang="en-US" sz="750" dirty="0"/>
          </a:p>
        </p:txBody>
      </p:sp>
      <p:sp>
        <p:nvSpPr>
          <p:cNvPr id="38" name="Shape 36"/>
          <p:cNvSpPr/>
          <p:nvPr/>
        </p:nvSpPr>
        <p:spPr>
          <a:xfrm>
            <a:off x="548640" y="5696712"/>
            <a:ext cx="11064240" cy="566928"/>
          </a:xfrm>
          <a:prstGeom prst="roundRect">
            <a:avLst>
              <a:gd name="adj" fmla="val 9677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D8DEE9"/>
            </a:solidFill>
            <a:prstDash val="solid"/>
          </a:ln>
        </p:spPr>
        <p:txBody>
          <a:bodyPr/>
          <a:p/>
        </p:txBody>
      </p:sp>
      <p:sp>
        <p:nvSpPr>
          <p:cNvPr id="39" name="Text 37"/>
          <p:cNvSpPr/>
          <p:nvPr/>
        </p:nvSpPr>
        <p:spPr>
          <a:xfrm>
            <a:off x="676656" y="5769864"/>
            <a:ext cx="137160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Socratic questions</a:t>
            </a:r>
            <a:endParaRPr lang="en-US" sz="750" dirty="0"/>
          </a:p>
        </p:txBody>
      </p:sp>
      <p:sp>
        <p:nvSpPr>
          <p:cNvPr id="40" name="Text 38"/>
          <p:cNvSpPr/>
          <p:nvPr/>
        </p:nvSpPr>
        <p:spPr>
          <a:xfrm>
            <a:off x="676656" y="5961888"/>
            <a:ext cx="1080820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› Why did some teams fall despite earlier strength?    › What makes Lehman’s leadership more credible?</a:t>
            </a:r>
            <a:endParaRPr lang="en-US" sz="9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6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201168"/>
            <a:ext cx="78638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100" b="1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Universe 2 value and operating flow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11480" y="566928"/>
            <a:ext cx="91440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Strong revenue share did not automatically create TSR leadership.</a:t>
            </a:r>
            <a:endParaRPr lang="en-US" sz="950" dirty="0"/>
          </a:p>
        </p:txBody>
      </p:sp>
      <p:sp>
        <p:nvSpPr>
          <p:cNvPr id="4" name="Text 2"/>
          <p:cNvSpPr/>
          <p:nvPr/>
        </p:nvSpPr>
        <p:spPr>
          <a:xfrm>
            <a:off x="8915400" y="219456"/>
            <a:ext cx="28346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GL Sec C • R1→R4 Flow Map</a:t>
            </a:r>
            <a:endParaRPr lang="en-US" sz="850" dirty="0"/>
          </a:p>
        </p:txBody>
      </p:sp>
      <p:sp>
        <p:nvSpPr>
          <p:cNvPr id="5" name="Shape 3"/>
          <p:cNvSpPr/>
          <p:nvPr/>
        </p:nvSpPr>
        <p:spPr>
          <a:xfrm>
            <a:off x="411480" y="850392"/>
            <a:ext cx="1138428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" name="Text 4"/>
          <p:cNvSpPr/>
          <p:nvPr/>
        </p:nvSpPr>
        <p:spPr>
          <a:xfrm>
            <a:off x="11475720" y="6473952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8</a:t>
            </a:r>
            <a:endParaRPr lang="en-US" sz="800" dirty="0"/>
          </a:p>
        </p:txBody>
      </p:sp>
      <p:sp>
        <p:nvSpPr>
          <p:cNvPr id="7" name="Text 5"/>
          <p:cNvSpPr/>
          <p:nvPr/>
        </p:nvSpPr>
        <p:spPr>
          <a:xfrm>
            <a:off x="411480" y="6473952"/>
            <a:ext cx="80467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Source: Section C Universe 1 and Universe 2 R1–R4 Excel results; principal criterion: cumulative TSR (p.a.)</a:t>
            </a:r>
            <a:endParaRPr lang="en-US" sz="750" dirty="0"/>
          </a:p>
        </p:txBody>
      </p:sp>
      <p:sp>
        <p:nvSpPr>
          <p:cNvPr id="8" name="Shape 6"/>
          <p:cNvSpPr/>
          <p:nvPr/>
        </p:nvSpPr>
        <p:spPr>
          <a:xfrm>
            <a:off x="731520" y="1097280"/>
            <a:ext cx="1752600" cy="613954"/>
          </a:xfrm>
          <a:prstGeom prst="rect">
            <a:avLst/>
          </a:prstGeom>
          <a:solidFill>
            <a:srgbClr val="13233A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9" name="Text 7"/>
          <p:cNvSpPr/>
          <p:nvPr/>
        </p:nvSpPr>
        <p:spPr>
          <a:xfrm>
            <a:off x="768096" y="1143000"/>
            <a:ext cx="1679448" cy="52251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Team</a:t>
            </a:r>
            <a:endParaRPr lang="en-US" sz="800" dirty="0"/>
          </a:p>
        </p:txBody>
      </p:sp>
      <p:sp>
        <p:nvSpPr>
          <p:cNvPr id="10" name="Shape 8"/>
          <p:cNvSpPr/>
          <p:nvPr/>
        </p:nvSpPr>
        <p:spPr>
          <a:xfrm>
            <a:off x="2484120" y="1097280"/>
            <a:ext cx="1752600" cy="613954"/>
          </a:xfrm>
          <a:prstGeom prst="rect">
            <a:avLst/>
          </a:prstGeom>
          <a:solidFill>
            <a:srgbClr val="13233A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1" name="Text 9"/>
          <p:cNvSpPr/>
          <p:nvPr/>
        </p:nvSpPr>
        <p:spPr>
          <a:xfrm>
            <a:off x="2520696" y="1143000"/>
            <a:ext cx="1679448" cy="52251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R4 rank</a:t>
            </a:r>
            <a:endParaRPr lang="en-US" sz="800" dirty="0"/>
          </a:p>
        </p:txBody>
      </p:sp>
      <p:sp>
        <p:nvSpPr>
          <p:cNvPr id="12" name="Shape 10"/>
          <p:cNvSpPr/>
          <p:nvPr/>
        </p:nvSpPr>
        <p:spPr>
          <a:xfrm>
            <a:off x="4236720" y="1097280"/>
            <a:ext cx="1752600" cy="613954"/>
          </a:xfrm>
          <a:prstGeom prst="rect">
            <a:avLst/>
          </a:prstGeom>
          <a:solidFill>
            <a:srgbClr val="13233A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3" name="Text 11"/>
          <p:cNvSpPr/>
          <p:nvPr/>
        </p:nvSpPr>
        <p:spPr>
          <a:xfrm>
            <a:off x="4273296" y="1143000"/>
            <a:ext cx="1679448" cy="52251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Sales</a:t>
            </a:r>
            <a:endParaRPr lang="en-US" sz="800" dirty="0"/>
          </a:p>
        </p:txBody>
      </p:sp>
      <p:sp>
        <p:nvSpPr>
          <p:cNvPr id="14" name="Shape 12"/>
          <p:cNvSpPr/>
          <p:nvPr/>
        </p:nvSpPr>
        <p:spPr>
          <a:xfrm>
            <a:off x="5989320" y="1097280"/>
            <a:ext cx="1752600" cy="613954"/>
          </a:xfrm>
          <a:prstGeom prst="rect">
            <a:avLst/>
          </a:prstGeom>
          <a:solidFill>
            <a:srgbClr val="13233A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5" name="Text 13"/>
          <p:cNvSpPr/>
          <p:nvPr/>
        </p:nvSpPr>
        <p:spPr>
          <a:xfrm>
            <a:off x="6025896" y="1143000"/>
            <a:ext cx="1679448" cy="52251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Profit</a:t>
            </a:r>
            <a:endParaRPr lang="en-US" sz="800" dirty="0"/>
          </a:p>
        </p:txBody>
      </p:sp>
      <p:sp>
        <p:nvSpPr>
          <p:cNvPr id="16" name="Shape 14"/>
          <p:cNvSpPr/>
          <p:nvPr/>
        </p:nvSpPr>
        <p:spPr>
          <a:xfrm>
            <a:off x="7741920" y="1097280"/>
            <a:ext cx="1752600" cy="613954"/>
          </a:xfrm>
          <a:prstGeom prst="rect">
            <a:avLst/>
          </a:prstGeom>
          <a:solidFill>
            <a:srgbClr val="13233A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7" name="Text 15"/>
          <p:cNvSpPr/>
          <p:nvPr/>
        </p:nvSpPr>
        <p:spPr>
          <a:xfrm>
            <a:off x="7778496" y="1143000"/>
            <a:ext cx="1679448" cy="52251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Mkt cap</a:t>
            </a:r>
            <a:endParaRPr lang="en-US" sz="800" dirty="0"/>
          </a:p>
        </p:txBody>
      </p:sp>
      <p:sp>
        <p:nvSpPr>
          <p:cNvPr id="18" name="Shape 16"/>
          <p:cNvSpPr/>
          <p:nvPr/>
        </p:nvSpPr>
        <p:spPr>
          <a:xfrm>
            <a:off x="9494520" y="1097280"/>
            <a:ext cx="1752600" cy="613954"/>
          </a:xfrm>
          <a:prstGeom prst="rect">
            <a:avLst/>
          </a:prstGeom>
          <a:solidFill>
            <a:srgbClr val="13233A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9" name="Text 17"/>
          <p:cNvSpPr/>
          <p:nvPr/>
        </p:nvSpPr>
        <p:spPr>
          <a:xfrm>
            <a:off x="9531096" y="1143000"/>
            <a:ext cx="1679448" cy="52251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Credit</a:t>
            </a:r>
            <a:endParaRPr lang="en-US" sz="800" dirty="0"/>
          </a:p>
        </p:txBody>
      </p:sp>
      <p:sp>
        <p:nvSpPr>
          <p:cNvPr id="20" name="Shape 18"/>
          <p:cNvSpPr/>
          <p:nvPr/>
        </p:nvSpPr>
        <p:spPr>
          <a:xfrm>
            <a:off x="731520" y="1711234"/>
            <a:ext cx="1752600" cy="613954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1" name="Text 19"/>
          <p:cNvSpPr/>
          <p:nvPr/>
        </p:nvSpPr>
        <p:spPr>
          <a:xfrm>
            <a:off x="768096" y="1756954"/>
            <a:ext cx="1679448" cy="52251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Green</a:t>
            </a:r>
            <a:endParaRPr lang="en-US" sz="800" dirty="0"/>
          </a:p>
        </p:txBody>
      </p:sp>
      <p:sp>
        <p:nvSpPr>
          <p:cNvPr id="22" name="Shape 20"/>
          <p:cNvSpPr/>
          <p:nvPr/>
        </p:nvSpPr>
        <p:spPr>
          <a:xfrm>
            <a:off x="2484120" y="1711234"/>
            <a:ext cx="1752600" cy="613954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3" name="Text 21"/>
          <p:cNvSpPr/>
          <p:nvPr/>
        </p:nvSpPr>
        <p:spPr>
          <a:xfrm>
            <a:off x="2520696" y="1756954"/>
            <a:ext cx="1679448" cy="52251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6th</a:t>
            </a:r>
            <a:endParaRPr lang="en-US" sz="800" dirty="0"/>
          </a:p>
        </p:txBody>
      </p:sp>
      <p:sp>
        <p:nvSpPr>
          <p:cNvPr id="24" name="Shape 22"/>
          <p:cNvSpPr/>
          <p:nvPr/>
        </p:nvSpPr>
        <p:spPr>
          <a:xfrm>
            <a:off x="4236720" y="1711234"/>
            <a:ext cx="1752600" cy="613954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5" name="Text 23"/>
          <p:cNvSpPr/>
          <p:nvPr/>
        </p:nvSpPr>
        <p:spPr>
          <a:xfrm>
            <a:off x="4273296" y="1756954"/>
            <a:ext cx="1679448" cy="52251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1m</a:t>
            </a:r>
            <a:endParaRPr lang="en-US" sz="800" dirty="0"/>
          </a:p>
        </p:txBody>
      </p:sp>
      <p:sp>
        <p:nvSpPr>
          <p:cNvPr id="26" name="Shape 24"/>
          <p:cNvSpPr/>
          <p:nvPr/>
        </p:nvSpPr>
        <p:spPr>
          <a:xfrm>
            <a:off x="5989320" y="1711234"/>
            <a:ext cx="1752600" cy="613954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7" name="Text 25"/>
          <p:cNvSpPr/>
          <p:nvPr/>
        </p:nvSpPr>
        <p:spPr>
          <a:xfrm>
            <a:off x="6025896" y="1756954"/>
            <a:ext cx="1679448" cy="52251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0m</a:t>
            </a:r>
            <a:endParaRPr lang="en-US" sz="800" dirty="0"/>
          </a:p>
        </p:txBody>
      </p:sp>
      <p:sp>
        <p:nvSpPr>
          <p:cNvPr id="28" name="Shape 26"/>
          <p:cNvSpPr/>
          <p:nvPr/>
        </p:nvSpPr>
        <p:spPr>
          <a:xfrm>
            <a:off x="7741920" y="1711234"/>
            <a:ext cx="1752600" cy="613954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9" name="Text 27"/>
          <p:cNvSpPr/>
          <p:nvPr/>
        </p:nvSpPr>
        <p:spPr>
          <a:xfrm>
            <a:off x="7778496" y="1756954"/>
            <a:ext cx="1679448" cy="52251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4m</a:t>
            </a:r>
            <a:endParaRPr lang="en-US" sz="800" dirty="0"/>
          </a:p>
        </p:txBody>
      </p:sp>
      <p:sp>
        <p:nvSpPr>
          <p:cNvPr id="30" name="Shape 28"/>
          <p:cNvSpPr/>
          <p:nvPr/>
        </p:nvSpPr>
        <p:spPr>
          <a:xfrm>
            <a:off x="9494520" y="1711234"/>
            <a:ext cx="1752600" cy="613954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31" name="Text 29"/>
          <p:cNvSpPr/>
          <p:nvPr/>
        </p:nvSpPr>
        <p:spPr>
          <a:xfrm>
            <a:off x="9531096" y="1756954"/>
            <a:ext cx="1679448" cy="52251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BB-</a:t>
            </a:r>
            <a:endParaRPr lang="en-US" sz="800" dirty="0"/>
          </a:p>
        </p:txBody>
      </p:sp>
      <p:sp>
        <p:nvSpPr>
          <p:cNvPr id="32" name="Shape 30"/>
          <p:cNvSpPr/>
          <p:nvPr/>
        </p:nvSpPr>
        <p:spPr>
          <a:xfrm>
            <a:off x="731520" y="2325189"/>
            <a:ext cx="1752600" cy="613954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33" name="Text 31"/>
          <p:cNvSpPr/>
          <p:nvPr/>
        </p:nvSpPr>
        <p:spPr>
          <a:xfrm>
            <a:off x="768096" y="2370909"/>
            <a:ext cx="1679448" cy="52251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Satyam 2.0</a:t>
            </a:r>
            <a:endParaRPr lang="en-US" sz="800" dirty="0"/>
          </a:p>
        </p:txBody>
      </p:sp>
      <p:sp>
        <p:nvSpPr>
          <p:cNvPr id="34" name="Shape 32"/>
          <p:cNvSpPr/>
          <p:nvPr/>
        </p:nvSpPr>
        <p:spPr>
          <a:xfrm>
            <a:off x="2484120" y="2325189"/>
            <a:ext cx="1752600" cy="613954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35" name="Text 33"/>
          <p:cNvSpPr/>
          <p:nvPr/>
        </p:nvSpPr>
        <p:spPr>
          <a:xfrm>
            <a:off x="2520696" y="2370909"/>
            <a:ext cx="1679448" cy="52251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3rd</a:t>
            </a:r>
            <a:endParaRPr lang="en-US" sz="800" dirty="0"/>
          </a:p>
        </p:txBody>
      </p:sp>
      <p:sp>
        <p:nvSpPr>
          <p:cNvPr id="36" name="Shape 34"/>
          <p:cNvSpPr/>
          <p:nvPr/>
        </p:nvSpPr>
        <p:spPr>
          <a:xfrm>
            <a:off x="4236720" y="2325189"/>
            <a:ext cx="1752600" cy="613954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37" name="Text 35"/>
          <p:cNvSpPr/>
          <p:nvPr/>
        </p:nvSpPr>
        <p:spPr>
          <a:xfrm>
            <a:off x="4273296" y="2370909"/>
            <a:ext cx="1679448" cy="52251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2m</a:t>
            </a:r>
            <a:endParaRPr lang="en-US" sz="800" dirty="0"/>
          </a:p>
        </p:txBody>
      </p:sp>
      <p:sp>
        <p:nvSpPr>
          <p:cNvPr id="38" name="Shape 36"/>
          <p:cNvSpPr/>
          <p:nvPr/>
        </p:nvSpPr>
        <p:spPr>
          <a:xfrm>
            <a:off x="5989320" y="2325189"/>
            <a:ext cx="1752600" cy="613954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39" name="Text 37"/>
          <p:cNvSpPr/>
          <p:nvPr/>
        </p:nvSpPr>
        <p:spPr>
          <a:xfrm>
            <a:off x="6025896" y="2370909"/>
            <a:ext cx="1679448" cy="52251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-0m</a:t>
            </a:r>
            <a:endParaRPr lang="en-US" sz="800" dirty="0"/>
          </a:p>
        </p:txBody>
      </p:sp>
      <p:sp>
        <p:nvSpPr>
          <p:cNvPr id="40" name="Shape 38"/>
          <p:cNvSpPr/>
          <p:nvPr/>
        </p:nvSpPr>
        <p:spPr>
          <a:xfrm>
            <a:off x="7741920" y="2325189"/>
            <a:ext cx="1752600" cy="613954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41" name="Text 39"/>
          <p:cNvSpPr/>
          <p:nvPr/>
        </p:nvSpPr>
        <p:spPr>
          <a:xfrm>
            <a:off x="7778496" y="2370909"/>
            <a:ext cx="1679448" cy="52251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7m</a:t>
            </a:r>
            <a:endParaRPr lang="en-US" sz="800" dirty="0"/>
          </a:p>
        </p:txBody>
      </p:sp>
      <p:sp>
        <p:nvSpPr>
          <p:cNvPr id="42" name="Shape 40"/>
          <p:cNvSpPr/>
          <p:nvPr/>
        </p:nvSpPr>
        <p:spPr>
          <a:xfrm>
            <a:off x="9494520" y="2325189"/>
            <a:ext cx="1752600" cy="613954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43" name="Text 41"/>
          <p:cNvSpPr/>
          <p:nvPr/>
        </p:nvSpPr>
        <p:spPr>
          <a:xfrm>
            <a:off x="9531096" y="2370909"/>
            <a:ext cx="1679448" cy="52251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A+</a:t>
            </a:r>
            <a:endParaRPr lang="en-US" sz="800" dirty="0"/>
          </a:p>
        </p:txBody>
      </p:sp>
      <p:sp>
        <p:nvSpPr>
          <p:cNvPr id="44" name="Shape 42"/>
          <p:cNvSpPr/>
          <p:nvPr/>
        </p:nvSpPr>
        <p:spPr>
          <a:xfrm>
            <a:off x="731520" y="2939143"/>
            <a:ext cx="1752600" cy="613954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45" name="Text 43"/>
          <p:cNvSpPr/>
          <p:nvPr/>
        </p:nvSpPr>
        <p:spPr>
          <a:xfrm>
            <a:off x="768096" y="2984863"/>
            <a:ext cx="1679448" cy="52251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Blues Clues</a:t>
            </a:r>
            <a:endParaRPr lang="en-US" sz="800" dirty="0"/>
          </a:p>
        </p:txBody>
      </p:sp>
      <p:sp>
        <p:nvSpPr>
          <p:cNvPr id="46" name="Shape 44"/>
          <p:cNvSpPr/>
          <p:nvPr/>
        </p:nvSpPr>
        <p:spPr>
          <a:xfrm>
            <a:off x="2484120" y="2939143"/>
            <a:ext cx="1752600" cy="613954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47" name="Text 45"/>
          <p:cNvSpPr/>
          <p:nvPr/>
        </p:nvSpPr>
        <p:spPr>
          <a:xfrm>
            <a:off x="2520696" y="2984863"/>
            <a:ext cx="1679448" cy="52251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2nd</a:t>
            </a:r>
            <a:endParaRPr lang="en-US" sz="800" dirty="0"/>
          </a:p>
        </p:txBody>
      </p:sp>
      <p:sp>
        <p:nvSpPr>
          <p:cNvPr id="48" name="Shape 46"/>
          <p:cNvSpPr/>
          <p:nvPr/>
        </p:nvSpPr>
        <p:spPr>
          <a:xfrm>
            <a:off x="4236720" y="2939143"/>
            <a:ext cx="1752600" cy="613954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49" name="Text 47"/>
          <p:cNvSpPr/>
          <p:nvPr/>
        </p:nvSpPr>
        <p:spPr>
          <a:xfrm>
            <a:off x="4273296" y="2984863"/>
            <a:ext cx="1679448" cy="52251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4m</a:t>
            </a:r>
            <a:endParaRPr lang="en-US" sz="800" dirty="0"/>
          </a:p>
        </p:txBody>
      </p:sp>
      <p:sp>
        <p:nvSpPr>
          <p:cNvPr id="50" name="Shape 48"/>
          <p:cNvSpPr/>
          <p:nvPr/>
        </p:nvSpPr>
        <p:spPr>
          <a:xfrm>
            <a:off x="5989320" y="2939143"/>
            <a:ext cx="1752600" cy="613954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51" name="Text 49"/>
          <p:cNvSpPr/>
          <p:nvPr/>
        </p:nvSpPr>
        <p:spPr>
          <a:xfrm>
            <a:off x="6025896" y="2984863"/>
            <a:ext cx="1679448" cy="52251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0m</a:t>
            </a:r>
            <a:endParaRPr lang="en-US" sz="800" dirty="0"/>
          </a:p>
        </p:txBody>
      </p:sp>
      <p:sp>
        <p:nvSpPr>
          <p:cNvPr id="52" name="Shape 50"/>
          <p:cNvSpPr/>
          <p:nvPr/>
        </p:nvSpPr>
        <p:spPr>
          <a:xfrm>
            <a:off x="7741920" y="2939143"/>
            <a:ext cx="1752600" cy="613954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53" name="Text 51"/>
          <p:cNvSpPr/>
          <p:nvPr/>
        </p:nvSpPr>
        <p:spPr>
          <a:xfrm>
            <a:off x="7778496" y="2984863"/>
            <a:ext cx="1679448" cy="52251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10m</a:t>
            </a:r>
            <a:endParaRPr lang="en-US" sz="800" dirty="0"/>
          </a:p>
        </p:txBody>
      </p:sp>
      <p:sp>
        <p:nvSpPr>
          <p:cNvPr id="54" name="Shape 52"/>
          <p:cNvSpPr/>
          <p:nvPr/>
        </p:nvSpPr>
        <p:spPr>
          <a:xfrm>
            <a:off x="9494520" y="2939143"/>
            <a:ext cx="1752600" cy="613954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55" name="Text 53"/>
          <p:cNvSpPr/>
          <p:nvPr/>
        </p:nvSpPr>
        <p:spPr>
          <a:xfrm>
            <a:off x="9531096" y="2984863"/>
            <a:ext cx="1679448" cy="52251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AA-</a:t>
            </a:r>
            <a:endParaRPr lang="en-US" sz="800" dirty="0"/>
          </a:p>
        </p:txBody>
      </p:sp>
      <p:sp>
        <p:nvSpPr>
          <p:cNvPr id="56" name="Shape 54"/>
          <p:cNvSpPr/>
          <p:nvPr/>
        </p:nvSpPr>
        <p:spPr>
          <a:xfrm>
            <a:off x="731520" y="3553097"/>
            <a:ext cx="1752600" cy="613954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57" name="Text 55"/>
          <p:cNvSpPr/>
          <p:nvPr/>
        </p:nvSpPr>
        <p:spPr>
          <a:xfrm>
            <a:off x="768096" y="3598817"/>
            <a:ext cx="1679448" cy="52251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Lehman Bros.</a:t>
            </a:r>
            <a:endParaRPr lang="en-US" sz="800" dirty="0"/>
          </a:p>
        </p:txBody>
      </p:sp>
      <p:sp>
        <p:nvSpPr>
          <p:cNvPr id="58" name="Shape 56"/>
          <p:cNvSpPr/>
          <p:nvPr/>
        </p:nvSpPr>
        <p:spPr>
          <a:xfrm>
            <a:off x="2484120" y="3553097"/>
            <a:ext cx="1752600" cy="613954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59" name="Text 57"/>
          <p:cNvSpPr/>
          <p:nvPr/>
        </p:nvSpPr>
        <p:spPr>
          <a:xfrm>
            <a:off x="2520696" y="3598817"/>
            <a:ext cx="1679448" cy="52251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1st</a:t>
            </a:r>
            <a:endParaRPr lang="en-US" sz="800" dirty="0"/>
          </a:p>
        </p:txBody>
      </p:sp>
      <p:sp>
        <p:nvSpPr>
          <p:cNvPr id="60" name="Shape 58"/>
          <p:cNvSpPr/>
          <p:nvPr/>
        </p:nvSpPr>
        <p:spPr>
          <a:xfrm>
            <a:off x="4236720" y="3553097"/>
            <a:ext cx="1752600" cy="613954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1" name="Text 59"/>
          <p:cNvSpPr/>
          <p:nvPr/>
        </p:nvSpPr>
        <p:spPr>
          <a:xfrm>
            <a:off x="4273296" y="3598817"/>
            <a:ext cx="1679448" cy="52251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3m</a:t>
            </a:r>
            <a:endParaRPr lang="en-US" sz="800" dirty="0"/>
          </a:p>
        </p:txBody>
      </p:sp>
      <p:sp>
        <p:nvSpPr>
          <p:cNvPr id="62" name="Shape 60"/>
          <p:cNvSpPr/>
          <p:nvPr/>
        </p:nvSpPr>
        <p:spPr>
          <a:xfrm>
            <a:off x="5989320" y="3553097"/>
            <a:ext cx="1752600" cy="613954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3" name="Text 61"/>
          <p:cNvSpPr/>
          <p:nvPr/>
        </p:nvSpPr>
        <p:spPr>
          <a:xfrm>
            <a:off x="6025896" y="3598817"/>
            <a:ext cx="1679448" cy="52251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0m</a:t>
            </a:r>
            <a:endParaRPr lang="en-US" sz="800" dirty="0"/>
          </a:p>
        </p:txBody>
      </p:sp>
      <p:sp>
        <p:nvSpPr>
          <p:cNvPr id="64" name="Shape 62"/>
          <p:cNvSpPr/>
          <p:nvPr/>
        </p:nvSpPr>
        <p:spPr>
          <a:xfrm>
            <a:off x="7741920" y="3553097"/>
            <a:ext cx="1752600" cy="613954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5" name="Text 63"/>
          <p:cNvSpPr/>
          <p:nvPr/>
        </p:nvSpPr>
        <p:spPr>
          <a:xfrm>
            <a:off x="7778496" y="3598817"/>
            <a:ext cx="1679448" cy="52251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13m</a:t>
            </a:r>
            <a:endParaRPr lang="en-US" sz="800" dirty="0"/>
          </a:p>
        </p:txBody>
      </p:sp>
      <p:sp>
        <p:nvSpPr>
          <p:cNvPr id="66" name="Shape 64"/>
          <p:cNvSpPr/>
          <p:nvPr/>
        </p:nvSpPr>
        <p:spPr>
          <a:xfrm>
            <a:off x="9494520" y="3553097"/>
            <a:ext cx="1752600" cy="613954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7" name="Text 65"/>
          <p:cNvSpPr/>
          <p:nvPr/>
        </p:nvSpPr>
        <p:spPr>
          <a:xfrm>
            <a:off x="9531096" y="3598817"/>
            <a:ext cx="1679448" cy="52251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AA+</a:t>
            </a:r>
            <a:endParaRPr lang="en-US" sz="800" dirty="0"/>
          </a:p>
        </p:txBody>
      </p:sp>
      <p:sp>
        <p:nvSpPr>
          <p:cNvPr id="68" name="Shape 66"/>
          <p:cNvSpPr/>
          <p:nvPr/>
        </p:nvSpPr>
        <p:spPr>
          <a:xfrm>
            <a:off x="731520" y="4167051"/>
            <a:ext cx="1752600" cy="613954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9" name="Text 67"/>
          <p:cNvSpPr/>
          <p:nvPr/>
        </p:nvSpPr>
        <p:spPr>
          <a:xfrm>
            <a:off x="768096" y="4212771"/>
            <a:ext cx="1679448" cy="52251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T5S</a:t>
            </a:r>
            <a:endParaRPr lang="en-US" sz="800" dirty="0"/>
          </a:p>
        </p:txBody>
      </p:sp>
      <p:sp>
        <p:nvSpPr>
          <p:cNvPr id="70" name="Shape 68"/>
          <p:cNvSpPr/>
          <p:nvPr/>
        </p:nvSpPr>
        <p:spPr>
          <a:xfrm>
            <a:off x="2484120" y="4167051"/>
            <a:ext cx="1752600" cy="613954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71" name="Text 69"/>
          <p:cNvSpPr/>
          <p:nvPr/>
        </p:nvSpPr>
        <p:spPr>
          <a:xfrm>
            <a:off x="2520696" y="4212771"/>
            <a:ext cx="1679448" cy="52251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4th</a:t>
            </a:r>
            <a:endParaRPr lang="en-US" sz="800" dirty="0"/>
          </a:p>
        </p:txBody>
      </p:sp>
      <p:sp>
        <p:nvSpPr>
          <p:cNvPr id="72" name="Shape 70"/>
          <p:cNvSpPr/>
          <p:nvPr/>
        </p:nvSpPr>
        <p:spPr>
          <a:xfrm>
            <a:off x="4236720" y="4167051"/>
            <a:ext cx="1752600" cy="613954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73" name="Text 71"/>
          <p:cNvSpPr/>
          <p:nvPr/>
        </p:nvSpPr>
        <p:spPr>
          <a:xfrm>
            <a:off x="4273296" y="4212771"/>
            <a:ext cx="1679448" cy="52251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1m</a:t>
            </a:r>
            <a:endParaRPr lang="en-US" sz="800" dirty="0"/>
          </a:p>
        </p:txBody>
      </p:sp>
      <p:sp>
        <p:nvSpPr>
          <p:cNvPr id="74" name="Shape 72"/>
          <p:cNvSpPr/>
          <p:nvPr/>
        </p:nvSpPr>
        <p:spPr>
          <a:xfrm>
            <a:off x="5989320" y="4167051"/>
            <a:ext cx="1752600" cy="613954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75" name="Text 73"/>
          <p:cNvSpPr/>
          <p:nvPr/>
        </p:nvSpPr>
        <p:spPr>
          <a:xfrm>
            <a:off x="6025896" y="4212771"/>
            <a:ext cx="1679448" cy="52251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0m</a:t>
            </a:r>
            <a:endParaRPr lang="en-US" sz="800" dirty="0"/>
          </a:p>
        </p:txBody>
      </p:sp>
      <p:sp>
        <p:nvSpPr>
          <p:cNvPr id="76" name="Shape 74"/>
          <p:cNvSpPr/>
          <p:nvPr/>
        </p:nvSpPr>
        <p:spPr>
          <a:xfrm>
            <a:off x="7741920" y="4167051"/>
            <a:ext cx="1752600" cy="613954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77" name="Text 75"/>
          <p:cNvSpPr/>
          <p:nvPr/>
        </p:nvSpPr>
        <p:spPr>
          <a:xfrm>
            <a:off x="7778496" y="4212771"/>
            <a:ext cx="1679448" cy="52251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6m</a:t>
            </a:r>
            <a:endParaRPr lang="en-US" sz="800" dirty="0"/>
          </a:p>
        </p:txBody>
      </p:sp>
      <p:sp>
        <p:nvSpPr>
          <p:cNvPr id="78" name="Shape 76"/>
          <p:cNvSpPr/>
          <p:nvPr/>
        </p:nvSpPr>
        <p:spPr>
          <a:xfrm>
            <a:off x="9494520" y="4167051"/>
            <a:ext cx="1752600" cy="613954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79" name="Text 77"/>
          <p:cNvSpPr/>
          <p:nvPr/>
        </p:nvSpPr>
        <p:spPr>
          <a:xfrm>
            <a:off x="9531096" y="4212771"/>
            <a:ext cx="1679448" cy="52251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</a:t>
            </a:r>
            <a:endParaRPr lang="en-US" sz="800" dirty="0"/>
          </a:p>
        </p:txBody>
      </p:sp>
      <p:sp>
        <p:nvSpPr>
          <p:cNvPr id="80" name="Shape 78"/>
          <p:cNvSpPr/>
          <p:nvPr/>
        </p:nvSpPr>
        <p:spPr>
          <a:xfrm>
            <a:off x="731520" y="4781006"/>
            <a:ext cx="1752600" cy="613954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81" name="Text 79"/>
          <p:cNvSpPr/>
          <p:nvPr/>
        </p:nvSpPr>
        <p:spPr>
          <a:xfrm>
            <a:off x="768096" y="4826726"/>
            <a:ext cx="1679448" cy="52251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SEBI's Watchlist</a:t>
            </a:r>
            <a:endParaRPr lang="en-US" sz="800" dirty="0"/>
          </a:p>
        </p:txBody>
      </p:sp>
      <p:sp>
        <p:nvSpPr>
          <p:cNvPr id="82" name="Shape 80"/>
          <p:cNvSpPr/>
          <p:nvPr/>
        </p:nvSpPr>
        <p:spPr>
          <a:xfrm>
            <a:off x="2484120" y="4781006"/>
            <a:ext cx="1752600" cy="613954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83" name="Text 81"/>
          <p:cNvSpPr/>
          <p:nvPr/>
        </p:nvSpPr>
        <p:spPr>
          <a:xfrm>
            <a:off x="2520696" y="4826726"/>
            <a:ext cx="1679448" cy="52251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5th</a:t>
            </a:r>
            <a:endParaRPr lang="en-US" sz="800" dirty="0"/>
          </a:p>
        </p:txBody>
      </p:sp>
      <p:sp>
        <p:nvSpPr>
          <p:cNvPr id="84" name="Shape 82"/>
          <p:cNvSpPr/>
          <p:nvPr/>
        </p:nvSpPr>
        <p:spPr>
          <a:xfrm>
            <a:off x="4236720" y="4781006"/>
            <a:ext cx="1752600" cy="613954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85" name="Text 83"/>
          <p:cNvSpPr/>
          <p:nvPr/>
        </p:nvSpPr>
        <p:spPr>
          <a:xfrm>
            <a:off x="4273296" y="4826726"/>
            <a:ext cx="1679448" cy="52251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2m</a:t>
            </a:r>
            <a:endParaRPr lang="en-US" sz="800" dirty="0"/>
          </a:p>
        </p:txBody>
      </p:sp>
      <p:sp>
        <p:nvSpPr>
          <p:cNvPr id="86" name="Shape 84"/>
          <p:cNvSpPr/>
          <p:nvPr/>
        </p:nvSpPr>
        <p:spPr>
          <a:xfrm>
            <a:off x="5989320" y="4781006"/>
            <a:ext cx="1752600" cy="613954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87" name="Text 85"/>
          <p:cNvSpPr/>
          <p:nvPr/>
        </p:nvSpPr>
        <p:spPr>
          <a:xfrm>
            <a:off x="6025896" y="4826726"/>
            <a:ext cx="1679448" cy="52251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0m</a:t>
            </a:r>
            <a:endParaRPr lang="en-US" sz="800" dirty="0"/>
          </a:p>
        </p:txBody>
      </p:sp>
      <p:sp>
        <p:nvSpPr>
          <p:cNvPr id="88" name="Shape 86"/>
          <p:cNvSpPr/>
          <p:nvPr/>
        </p:nvSpPr>
        <p:spPr>
          <a:xfrm>
            <a:off x="7741920" y="4781006"/>
            <a:ext cx="1752600" cy="613954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89" name="Text 87"/>
          <p:cNvSpPr/>
          <p:nvPr/>
        </p:nvSpPr>
        <p:spPr>
          <a:xfrm>
            <a:off x="7778496" y="4826726"/>
            <a:ext cx="1679448" cy="52251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5m</a:t>
            </a:r>
            <a:endParaRPr lang="en-US" sz="800" dirty="0"/>
          </a:p>
        </p:txBody>
      </p:sp>
      <p:sp>
        <p:nvSpPr>
          <p:cNvPr id="90" name="Shape 88"/>
          <p:cNvSpPr/>
          <p:nvPr/>
        </p:nvSpPr>
        <p:spPr>
          <a:xfrm>
            <a:off x="9494520" y="4781006"/>
            <a:ext cx="1752600" cy="613954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91" name="Text 89"/>
          <p:cNvSpPr/>
          <p:nvPr/>
        </p:nvSpPr>
        <p:spPr>
          <a:xfrm>
            <a:off x="9531096" y="4826726"/>
            <a:ext cx="1679448" cy="52251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8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A+</a:t>
            </a:r>
            <a:endParaRPr lang="en-US" sz="800" dirty="0"/>
          </a:p>
        </p:txBody>
      </p:sp>
      <p:sp>
        <p:nvSpPr>
          <p:cNvPr id="92" name="Shape 90"/>
          <p:cNvSpPr/>
          <p:nvPr/>
        </p:nvSpPr>
        <p:spPr>
          <a:xfrm>
            <a:off x="548640" y="5696712"/>
            <a:ext cx="11064240" cy="566928"/>
          </a:xfrm>
          <a:prstGeom prst="roundRect">
            <a:avLst>
              <a:gd name="adj" fmla="val 9677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D8DEE9"/>
            </a:solidFill>
            <a:prstDash val="solid"/>
          </a:ln>
        </p:spPr>
        <p:txBody>
          <a:bodyPr/>
          <a:p/>
        </p:txBody>
      </p:sp>
      <p:sp>
        <p:nvSpPr>
          <p:cNvPr id="93" name="Text 91"/>
          <p:cNvSpPr/>
          <p:nvPr/>
        </p:nvSpPr>
        <p:spPr>
          <a:xfrm>
            <a:off x="676656" y="5769864"/>
            <a:ext cx="137160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Socratic questions</a:t>
            </a:r>
            <a:endParaRPr lang="en-US" sz="750" dirty="0"/>
          </a:p>
        </p:txBody>
      </p:sp>
      <p:sp>
        <p:nvSpPr>
          <p:cNvPr id="94" name="Text 92"/>
          <p:cNvSpPr/>
          <p:nvPr/>
        </p:nvSpPr>
        <p:spPr>
          <a:xfrm>
            <a:off x="676656" y="5961888"/>
            <a:ext cx="1080820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› Which team has scale without enough TSR?    › Which team has profit without enough market confidence?</a:t>
            </a:r>
            <a:endParaRPr lang="en-US" sz="9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6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201168"/>
            <a:ext cx="78638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100" b="1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Cross-universe flow comparison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11480" y="566928"/>
            <a:ext cx="91440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U2 retains stronger investor value; U1 shows deeper repair needs.</a:t>
            </a:r>
            <a:endParaRPr lang="en-US" sz="950" dirty="0"/>
          </a:p>
        </p:txBody>
      </p:sp>
      <p:sp>
        <p:nvSpPr>
          <p:cNvPr id="4" name="Text 2"/>
          <p:cNvSpPr/>
          <p:nvPr/>
        </p:nvSpPr>
        <p:spPr>
          <a:xfrm>
            <a:off x="8915400" y="219456"/>
            <a:ext cx="28346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GL Sec C • R1→R4 Flow Map</a:t>
            </a:r>
            <a:endParaRPr lang="en-US" sz="850" dirty="0"/>
          </a:p>
        </p:txBody>
      </p:sp>
      <p:sp>
        <p:nvSpPr>
          <p:cNvPr id="5" name="Shape 3"/>
          <p:cNvSpPr/>
          <p:nvPr/>
        </p:nvSpPr>
        <p:spPr>
          <a:xfrm>
            <a:off x="411480" y="850392"/>
            <a:ext cx="1138428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" name="Text 4"/>
          <p:cNvSpPr/>
          <p:nvPr/>
        </p:nvSpPr>
        <p:spPr>
          <a:xfrm>
            <a:off x="11475720" y="6473952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9</a:t>
            </a:r>
            <a:endParaRPr lang="en-US" sz="800" dirty="0"/>
          </a:p>
        </p:txBody>
      </p:sp>
      <p:sp>
        <p:nvSpPr>
          <p:cNvPr id="7" name="Text 5"/>
          <p:cNvSpPr/>
          <p:nvPr/>
        </p:nvSpPr>
        <p:spPr>
          <a:xfrm>
            <a:off x="411480" y="6473952"/>
            <a:ext cx="80467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Source: Section C Universe 1 and Universe 2 R1–R4 Excel results; principal criterion: cumulative TSR (p.a.)</a:t>
            </a:r>
            <a:endParaRPr lang="en-US" sz="750" dirty="0"/>
          </a:p>
        </p:txBody>
      </p:sp>
      <p:sp>
        <p:nvSpPr>
          <p:cNvPr id="8" name="Text 6"/>
          <p:cNvSpPr/>
          <p:nvPr/>
        </p:nvSpPr>
        <p:spPr>
          <a:xfrm>
            <a:off x="822960" y="1307592"/>
            <a:ext cx="16459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U1 market cap</a:t>
            </a:r>
            <a:endParaRPr lang="en-US" sz="850" dirty="0"/>
          </a:p>
        </p:txBody>
      </p:sp>
      <p:sp>
        <p:nvSpPr>
          <p:cNvPr id="9" name="Shape 7"/>
          <p:cNvSpPr/>
          <p:nvPr/>
        </p:nvSpPr>
        <p:spPr>
          <a:xfrm>
            <a:off x="2606040" y="1307592"/>
            <a:ext cx="2455516" cy="326898"/>
          </a:xfrm>
          <a:prstGeom prst="rect">
            <a:avLst/>
          </a:prstGeom>
          <a:solidFill>
            <a:srgbClr val="0F766E"/>
          </a:solidFill>
          <a:ln w="12700">
            <a:solidFill>
              <a:srgbClr val="0F766E"/>
            </a:solidFill>
            <a:prstDash val="solid"/>
          </a:ln>
        </p:spPr>
        <p:txBody>
          <a:bodyPr/>
          <a:p/>
        </p:txBody>
      </p:sp>
      <p:sp>
        <p:nvSpPr>
          <p:cNvPr id="10" name="Text 8"/>
          <p:cNvSpPr/>
          <p:nvPr/>
        </p:nvSpPr>
        <p:spPr>
          <a:xfrm>
            <a:off x="5212080" y="1307592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31.3bn</a:t>
            </a:r>
            <a:endParaRPr lang="en-US" sz="800" dirty="0"/>
          </a:p>
        </p:txBody>
      </p:sp>
      <p:sp>
        <p:nvSpPr>
          <p:cNvPr id="11" name="Text 9"/>
          <p:cNvSpPr/>
          <p:nvPr/>
        </p:nvSpPr>
        <p:spPr>
          <a:xfrm>
            <a:off x="822960" y="1821942"/>
            <a:ext cx="16459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U2 market cap</a:t>
            </a:r>
            <a:endParaRPr lang="en-US" sz="850" dirty="0"/>
          </a:p>
        </p:txBody>
      </p:sp>
      <p:sp>
        <p:nvSpPr>
          <p:cNvPr id="12" name="Shape 10"/>
          <p:cNvSpPr/>
          <p:nvPr/>
        </p:nvSpPr>
        <p:spPr>
          <a:xfrm>
            <a:off x="2606040" y="1821942"/>
            <a:ext cx="3401568" cy="326898"/>
          </a:xfrm>
          <a:prstGeom prst="rect">
            <a:avLst/>
          </a:prstGeom>
          <a:solidFill>
            <a:srgbClr val="0F766E"/>
          </a:solidFill>
          <a:ln w="12700">
            <a:solidFill>
              <a:srgbClr val="0F766E"/>
            </a:solidFill>
            <a:prstDash val="solid"/>
          </a:ln>
        </p:spPr>
        <p:txBody>
          <a:bodyPr/>
          <a:p/>
        </p:txBody>
      </p:sp>
      <p:sp>
        <p:nvSpPr>
          <p:cNvPr id="13" name="Text 11"/>
          <p:cNvSpPr/>
          <p:nvPr/>
        </p:nvSpPr>
        <p:spPr>
          <a:xfrm>
            <a:off x="5212080" y="1821942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43.3bn</a:t>
            </a:r>
            <a:endParaRPr lang="en-US" sz="800" dirty="0"/>
          </a:p>
        </p:txBody>
      </p:sp>
      <p:sp>
        <p:nvSpPr>
          <p:cNvPr id="14" name="Text 12"/>
          <p:cNvSpPr/>
          <p:nvPr/>
        </p:nvSpPr>
        <p:spPr>
          <a:xfrm>
            <a:off x="822960" y="2336292"/>
            <a:ext cx="16459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U1 profit</a:t>
            </a:r>
            <a:endParaRPr lang="en-US" sz="850" dirty="0"/>
          </a:p>
        </p:txBody>
      </p:sp>
      <p:sp>
        <p:nvSpPr>
          <p:cNvPr id="15" name="Shape 13"/>
          <p:cNvSpPr/>
          <p:nvPr/>
        </p:nvSpPr>
        <p:spPr>
          <a:xfrm>
            <a:off x="2606040" y="2336292"/>
            <a:ext cx="46356" cy="326898"/>
          </a:xfrm>
          <a:prstGeom prst="rect">
            <a:avLst/>
          </a:prstGeom>
          <a:solidFill>
            <a:srgbClr val="B42318"/>
          </a:solidFill>
          <a:ln w="12700">
            <a:solidFill>
              <a:srgbClr val="B42318"/>
            </a:solidFill>
            <a:prstDash val="solid"/>
          </a:ln>
        </p:spPr>
        <p:txBody>
          <a:bodyPr/>
          <a:p/>
        </p:txBody>
      </p:sp>
      <p:sp>
        <p:nvSpPr>
          <p:cNvPr id="16" name="Text 14"/>
          <p:cNvSpPr/>
          <p:nvPr/>
        </p:nvSpPr>
        <p:spPr>
          <a:xfrm>
            <a:off x="5212080" y="2336292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-0.6bn</a:t>
            </a:r>
            <a:endParaRPr lang="en-US" sz="800" dirty="0"/>
          </a:p>
        </p:txBody>
      </p:sp>
      <p:sp>
        <p:nvSpPr>
          <p:cNvPr id="17" name="Text 15"/>
          <p:cNvSpPr/>
          <p:nvPr/>
        </p:nvSpPr>
        <p:spPr>
          <a:xfrm>
            <a:off x="822960" y="2850642"/>
            <a:ext cx="16459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85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U2 profit</a:t>
            </a:r>
            <a:endParaRPr lang="en-US" sz="850" dirty="0"/>
          </a:p>
        </p:txBody>
      </p:sp>
      <p:sp>
        <p:nvSpPr>
          <p:cNvPr id="18" name="Shape 16"/>
          <p:cNvSpPr/>
          <p:nvPr/>
        </p:nvSpPr>
        <p:spPr>
          <a:xfrm>
            <a:off x="2606040" y="2850642"/>
            <a:ext cx="88806" cy="326898"/>
          </a:xfrm>
          <a:prstGeom prst="rect">
            <a:avLst/>
          </a:prstGeom>
          <a:solidFill>
            <a:srgbClr val="0F766E"/>
          </a:solidFill>
          <a:ln w="12700">
            <a:solidFill>
              <a:srgbClr val="0F766E"/>
            </a:solidFill>
            <a:prstDash val="solid"/>
          </a:ln>
        </p:spPr>
        <p:txBody>
          <a:bodyPr/>
          <a:p/>
        </p:txBody>
      </p:sp>
      <p:sp>
        <p:nvSpPr>
          <p:cNvPr id="19" name="Text 17"/>
          <p:cNvSpPr/>
          <p:nvPr/>
        </p:nvSpPr>
        <p:spPr>
          <a:xfrm>
            <a:off x="5212080" y="2850642"/>
            <a:ext cx="10058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1.1bn</a:t>
            </a:r>
            <a:endParaRPr lang="en-US" sz="800" dirty="0"/>
          </a:p>
        </p:txBody>
      </p:sp>
      <p:sp>
        <p:nvSpPr>
          <p:cNvPr id="20" name="Text 18"/>
          <p:cNvSpPr/>
          <p:nvPr/>
        </p:nvSpPr>
        <p:spPr>
          <a:xfrm>
            <a:off x="6675120" y="1417320"/>
            <a:ext cx="4480560" cy="100584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pPr indent="0" marL="0">
              <a:buNone/>
            </a:pPr>
            <a:r>
              <a:rPr lang="en-US" sz="11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U2 has stronger aggregate market value and positive aggregate profit.
</a:t>
            </a:r>
            <a:pPr indent="0" marL="0">
              <a:buNone/>
            </a:pPr>
            <a:r>
              <a:rPr lang="en-US" sz="11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U1 has severe team-level reversals and more negative profit pressure.
</a:t>
            </a:r>
            <a:pPr indent="0" marL="0">
              <a:buNone/>
            </a:pPr>
            <a:r>
              <a:rPr lang="en-US" sz="11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Flow maps show that momentum is dynamic, not guaranteed by earlier rank.</a:t>
            </a:r>
            <a:endParaRPr lang="en-US" sz="1100" dirty="0"/>
          </a:p>
        </p:txBody>
      </p:sp>
      <p:sp>
        <p:nvSpPr>
          <p:cNvPr id="21" name="Shape 19"/>
          <p:cNvSpPr/>
          <p:nvPr/>
        </p:nvSpPr>
        <p:spPr>
          <a:xfrm>
            <a:off x="548640" y="5696712"/>
            <a:ext cx="11064240" cy="566928"/>
          </a:xfrm>
          <a:prstGeom prst="roundRect">
            <a:avLst>
              <a:gd name="adj" fmla="val 9677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D8DEE9"/>
            </a:solidFill>
            <a:prstDash val="solid"/>
          </a:ln>
        </p:spPr>
        <p:txBody>
          <a:bodyPr/>
          <a:p/>
        </p:txBody>
      </p:sp>
      <p:sp>
        <p:nvSpPr>
          <p:cNvPr id="22" name="Text 20"/>
          <p:cNvSpPr/>
          <p:nvPr/>
        </p:nvSpPr>
        <p:spPr>
          <a:xfrm>
            <a:off x="676656" y="5769864"/>
            <a:ext cx="137160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Socratic questions</a:t>
            </a:r>
            <a:endParaRPr lang="en-US" sz="750" dirty="0"/>
          </a:p>
        </p:txBody>
      </p:sp>
      <p:sp>
        <p:nvSpPr>
          <p:cNvPr id="23" name="Text 21"/>
          <p:cNvSpPr/>
          <p:nvPr/>
        </p:nvSpPr>
        <p:spPr>
          <a:xfrm>
            <a:off x="676656" y="5961888"/>
            <a:ext cx="1080820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› Which universe has stronger learning velocity?    › Which universe has higher fragility?</a:t>
            </a:r>
            <a:endParaRPr lang="en-US" sz="9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6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201168"/>
            <a:ext cx="78638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100" b="1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Round 5 flow-map questions</a:t>
            </a:r>
            <a:endParaRPr lang="en-US" sz="2100" dirty="0"/>
          </a:p>
        </p:txBody>
      </p:sp>
      <p:sp>
        <p:nvSpPr>
          <p:cNvPr id="3" name="Text 1"/>
          <p:cNvSpPr/>
          <p:nvPr/>
        </p:nvSpPr>
        <p:spPr>
          <a:xfrm>
            <a:off x="411480" y="566928"/>
            <a:ext cx="91440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Use rank movement to improve decision discipline.</a:t>
            </a:r>
            <a:endParaRPr lang="en-US" sz="950" dirty="0"/>
          </a:p>
        </p:txBody>
      </p:sp>
      <p:sp>
        <p:nvSpPr>
          <p:cNvPr id="4" name="Text 2"/>
          <p:cNvSpPr/>
          <p:nvPr/>
        </p:nvSpPr>
        <p:spPr>
          <a:xfrm>
            <a:off x="8915400" y="219456"/>
            <a:ext cx="28346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GL Sec C • R1→R4 Flow Map</a:t>
            </a:r>
            <a:endParaRPr lang="en-US" sz="850" dirty="0"/>
          </a:p>
        </p:txBody>
      </p:sp>
      <p:sp>
        <p:nvSpPr>
          <p:cNvPr id="5" name="Shape 3"/>
          <p:cNvSpPr/>
          <p:nvPr/>
        </p:nvSpPr>
        <p:spPr>
          <a:xfrm>
            <a:off x="411480" y="850392"/>
            <a:ext cx="11384280" cy="0"/>
          </a:xfrm>
          <a:prstGeom prst="line">
            <a:avLst/>
          </a:prstGeom>
          <a:noFill/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6" name="Text 4"/>
          <p:cNvSpPr/>
          <p:nvPr/>
        </p:nvSpPr>
        <p:spPr>
          <a:xfrm>
            <a:off x="11475720" y="6473952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10</a:t>
            </a:r>
            <a:endParaRPr lang="en-US" sz="800" dirty="0"/>
          </a:p>
        </p:txBody>
      </p:sp>
      <p:sp>
        <p:nvSpPr>
          <p:cNvPr id="7" name="Text 5"/>
          <p:cNvSpPr/>
          <p:nvPr/>
        </p:nvSpPr>
        <p:spPr>
          <a:xfrm>
            <a:off x="411480" y="6473952"/>
            <a:ext cx="80467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Source: Section C Universe 1 and Universe 2 R1–R4 Excel results; principal criterion: cumulative TSR (p.a.)</a:t>
            </a:r>
            <a:endParaRPr lang="en-US" sz="750" dirty="0"/>
          </a:p>
        </p:txBody>
      </p:sp>
      <p:sp>
        <p:nvSpPr>
          <p:cNvPr id="8" name="Shape 6"/>
          <p:cNvSpPr/>
          <p:nvPr/>
        </p:nvSpPr>
        <p:spPr>
          <a:xfrm>
            <a:off x="914400" y="1234440"/>
            <a:ext cx="4343400" cy="621792"/>
          </a:xfrm>
          <a:prstGeom prst="rect">
            <a:avLst/>
          </a:prstGeom>
          <a:solidFill>
            <a:srgbClr val="13233A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9" name="Text 7"/>
          <p:cNvSpPr/>
          <p:nvPr/>
        </p:nvSpPr>
        <p:spPr>
          <a:xfrm>
            <a:off x="950976" y="1280160"/>
            <a:ext cx="4270248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0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Question</a:t>
            </a:r>
            <a:endParaRPr lang="en-US" sz="1000" dirty="0"/>
          </a:p>
        </p:txBody>
      </p:sp>
      <p:sp>
        <p:nvSpPr>
          <p:cNvPr id="10" name="Shape 8"/>
          <p:cNvSpPr/>
          <p:nvPr/>
        </p:nvSpPr>
        <p:spPr>
          <a:xfrm>
            <a:off x="5257800" y="1234440"/>
            <a:ext cx="4343400" cy="621792"/>
          </a:xfrm>
          <a:prstGeom prst="rect">
            <a:avLst/>
          </a:prstGeom>
          <a:solidFill>
            <a:srgbClr val="13233A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1" name="Text 9"/>
          <p:cNvSpPr/>
          <p:nvPr/>
        </p:nvSpPr>
        <p:spPr>
          <a:xfrm>
            <a:off x="5294376" y="1280160"/>
            <a:ext cx="4270248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Purpose</a:t>
            </a:r>
            <a:endParaRPr lang="en-US" sz="1000" dirty="0"/>
          </a:p>
        </p:txBody>
      </p:sp>
      <p:sp>
        <p:nvSpPr>
          <p:cNvPr id="12" name="Shape 10"/>
          <p:cNvSpPr/>
          <p:nvPr/>
        </p:nvSpPr>
        <p:spPr>
          <a:xfrm>
            <a:off x="914400" y="1856232"/>
            <a:ext cx="4343400" cy="621792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3" name="Text 11"/>
          <p:cNvSpPr/>
          <p:nvPr/>
        </p:nvSpPr>
        <p:spPr>
          <a:xfrm>
            <a:off x="950976" y="1901952"/>
            <a:ext cx="4270248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0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What assumption changed from R3 to R4?</a:t>
            </a:r>
            <a:endParaRPr lang="en-US" sz="1000" dirty="0"/>
          </a:p>
        </p:txBody>
      </p:sp>
      <p:sp>
        <p:nvSpPr>
          <p:cNvPr id="14" name="Shape 12"/>
          <p:cNvSpPr/>
          <p:nvPr/>
        </p:nvSpPr>
        <p:spPr>
          <a:xfrm>
            <a:off x="5257800" y="1856232"/>
            <a:ext cx="4343400" cy="621792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5" name="Text 13"/>
          <p:cNvSpPr/>
          <p:nvPr/>
        </p:nvSpPr>
        <p:spPr>
          <a:xfrm>
            <a:off x="5294376" y="1901952"/>
            <a:ext cx="4270248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0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Identify learning.</a:t>
            </a:r>
            <a:endParaRPr lang="en-US" sz="1000" dirty="0"/>
          </a:p>
        </p:txBody>
      </p:sp>
      <p:sp>
        <p:nvSpPr>
          <p:cNvPr id="16" name="Shape 14"/>
          <p:cNvSpPr/>
          <p:nvPr/>
        </p:nvSpPr>
        <p:spPr>
          <a:xfrm>
            <a:off x="914400" y="2478024"/>
            <a:ext cx="4343400" cy="621792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7" name="Text 15"/>
          <p:cNvSpPr/>
          <p:nvPr/>
        </p:nvSpPr>
        <p:spPr>
          <a:xfrm>
            <a:off x="950976" y="2523744"/>
            <a:ext cx="4270248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0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What metric moved before TSR moved?</a:t>
            </a:r>
            <a:endParaRPr lang="en-US" sz="1000" dirty="0"/>
          </a:p>
        </p:txBody>
      </p:sp>
      <p:sp>
        <p:nvSpPr>
          <p:cNvPr id="18" name="Shape 16"/>
          <p:cNvSpPr/>
          <p:nvPr/>
        </p:nvSpPr>
        <p:spPr>
          <a:xfrm>
            <a:off x="5257800" y="2478024"/>
            <a:ext cx="4343400" cy="621792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19" name="Text 17"/>
          <p:cNvSpPr/>
          <p:nvPr/>
        </p:nvSpPr>
        <p:spPr>
          <a:xfrm>
            <a:off x="5294376" y="2523744"/>
            <a:ext cx="4270248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0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Find mechanism.</a:t>
            </a:r>
            <a:endParaRPr lang="en-US" sz="1000" dirty="0"/>
          </a:p>
        </p:txBody>
      </p:sp>
      <p:sp>
        <p:nvSpPr>
          <p:cNvPr id="20" name="Shape 18"/>
          <p:cNvSpPr/>
          <p:nvPr/>
        </p:nvSpPr>
        <p:spPr>
          <a:xfrm>
            <a:off x="914400" y="3099816"/>
            <a:ext cx="4343400" cy="621792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1" name="Text 19"/>
          <p:cNvSpPr/>
          <p:nvPr/>
        </p:nvSpPr>
        <p:spPr>
          <a:xfrm>
            <a:off x="950976" y="3145536"/>
            <a:ext cx="4270248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0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What trade-off did rank movement hide?</a:t>
            </a:r>
            <a:endParaRPr lang="en-US" sz="1000" dirty="0"/>
          </a:p>
        </p:txBody>
      </p:sp>
      <p:sp>
        <p:nvSpPr>
          <p:cNvPr id="22" name="Shape 20"/>
          <p:cNvSpPr/>
          <p:nvPr/>
        </p:nvSpPr>
        <p:spPr>
          <a:xfrm>
            <a:off x="5257800" y="3099816"/>
            <a:ext cx="4343400" cy="621792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3" name="Text 21"/>
          <p:cNvSpPr/>
          <p:nvPr/>
        </p:nvSpPr>
        <p:spPr>
          <a:xfrm>
            <a:off x="5294376" y="3145536"/>
            <a:ext cx="4270248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0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Expose cost of success.</a:t>
            </a:r>
            <a:endParaRPr lang="en-US" sz="1000" dirty="0"/>
          </a:p>
        </p:txBody>
      </p:sp>
      <p:sp>
        <p:nvSpPr>
          <p:cNvPr id="24" name="Shape 22"/>
          <p:cNvSpPr/>
          <p:nvPr/>
        </p:nvSpPr>
        <p:spPr>
          <a:xfrm>
            <a:off x="914400" y="3721608"/>
            <a:ext cx="4343400" cy="621792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5" name="Text 23"/>
          <p:cNvSpPr/>
          <p:nvPr/>
        </p:nvSpPr>
        <p:spPr>
          <a:xfrm>
            <a:off x="950976" y="3767328"/>
            <a:ext cx="4270248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0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What guardrail prevents reversal?</a:t>
            </a:r>
            <a:endParaRPr lang="en-US" sz="1000" dirty="0"/>
          </a:p>
        </p:txBody>
      </p:sp>
      <p:sp>
        <p:nvSpPr>
          <p:cNvPr id="26" name="Shape 24"/>
          <p:cNvSpPr/>
          <p:nvPr/>
        </p:nvSpPr>
        <p:spPr>
          <a:xfrm>
            <a:off x="5257800" y="3721608"/>
            <a:ext cx="4343400" cy="621792"/>
          </a:xfrm>
          <a:prstGeom prst="rect">
            <a:avLst/>
          </a:prstGeom>
          <a:solidFill>
            <a:srgbClr val="FFFFFF"/>
          </a:solidFill>
          <a:ln w="12700">
            <a:solidFill>
              <a:srgbClr val="D7DEE8"/>
            </a:solidFill>
            <a:prstDash val="solid"/>
          </a:ln>
        </p:spPr>
        <p:txBody>
          <a:bodyPr/>
          <a:p/>
        </p:txBody>
      </p:sp>
      <p:sp>
        <p:nvSpPr>
          <p:cNvPr id="27" name="Text 25"/>
          <p:cNvSpPr/>
          <p:nvPr/>
        </p:nvSpPr>
        <p:spPr>
          <a:xfrm>
            <a:off x="5294376" y="3767328"/>
            <a:ext cx="4270248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000" dirty="0">
                <a:solidFill>
                  <a:srgbClr val="24344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Create Round 5 discipline.</a:t>
            </a:r>
            <a:endParaRPr lang="en-US" sz="1000" dirty="0"/>
          </a:p>
        </p:txBody>
      </p:sp>
      <p:sp>
        <p:nvSpPr>
          <p:cNvPr id="28" name="Shape 26"/>
          <p:cNvSpPr/>
          <p:nvPr/>
        </p:nvSpPr>
        <p:spPr>
          <a:xfrm>
            <a:off x="548640" y="5696712"/>
            <a:ext cx="11064240" cy="566928"/>
          </a:xfrm>
          <a:prstGeom prst="roundRect">
            <a:avLst>
              <a:gd name="adj" fmla="val 9677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D8DEE9"/>
            </a:solidFill>
            <a:prstDash val="solid"/>
          </a:ln>
        </p:spPr>
        <p:txBody>
          <a:bodyPr/>
          <a:p/>
        </p:txBody>
      </p:sp>
      <p:sp>
        <p:nvSpPr>
          <p:cNvPr id="29" name="Text 27"/>
          <p:cNvSpPr/>
          <p:nvPr/>
        </p:nvSpPr>
        <p:spPr>
          <a:xfrm>
            <a:off x="676656" y="5769864"/>
            <a:ext cx="137160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b="1" dirty="0">
                <a:solidFill>
                  <a:srgbClr val="66708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Socratic questions</a:t>
            </a:r>
            <a:endParaRPr lang="en-US" sz="750" dirty="0"/>
          </a:p>
        </p:txBody>
      </p:sp>
      <p:sp>
        <p:nvSpPr>
          <p:cNvPr id="30" name="Text 28"/>
          <p:cNvSpPr/>
          <p:nvPr/>
        </p:nvSpPr>
        <p:spPr>
          <a:xfrm>
            <a:off x="676656" y="5961888"/>
            <a:ext cx="1080820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00" dirty="0">
                <a:solidFill>
                  <a:srgbClr val="13233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› What is your team’s flow story in one sentence?    › What is the first number you will watch next round?</a:t>
            </a:r>
            <a:endParaRPr lang="en-US" sz="9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13233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822960"/>
            <a:ext cx="45720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FFFFFF"/>
                </a:solidFill>
              </a:rPr>
              <a:t>Flow-map reflection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640080" y="1417320"/>
            <a:ext cx="96012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3200" b="1" dirty="0">
                <a:solidFill>
                  <a:srgbClr val="FFFFFF"/>
                </a:solidFill>
              </a:rPr>
              <a:t>Rank movement is not a scorecard only. It is a map of managerial learning.</a:t>
            </a:r>
            <a:endParaRPr lang="en-US" sz="3200" dirty="0"/>
          </a:p>
        </p:txBody>
      </p:sp>
      <p:sp>
        <p:nvSpPr>
          <p:cNvPr id="4" name="Text 2"/>
          <p:cNvSpPr/>
          <p:nvPr/>
        </p:nvSpPr>
        <p:spPr>
          <a:xfrm>
            <a:off x="914400" y="3749040"/>
            <a:ext cx="102412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dirty="0">
                <a:solidFill>
                  <a:srgbClr val="D0D5DD"/>
                </a:solidFill>
              </a:rPr>
              <a:t>Round 5: preserve what works, repair what constrains, and stop what only creates activity.</a:t>
            </a:r>
            <a:endParaRPr lang="en-US" sz="1600" dirty="0"/>
          </a:p>
        </p:txBody>
      </p:sp>
      <p:sp>
        <p:nvSpPr>
          <p:cNvPr id="5" name="Text 3"/>
          <p:cNvSpPr/>
          <p:nvPr/>
        </p:nvSpPr>
        <p:spPr>
          <a:xfrm>
            <a:off x="11475720" y="6473952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800" dirty="0">
                <a:solidFill>
                  <a:srgbClr val="D0D5DD"/>
                </a:solidFill>
              </a:rPr>
              <a:t>11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ptos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Company>OpenAI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CESIM Round 4 Debrief</dc:title>
  <dc:subject>CESIM Global Challenge debrief</dc:subject>
  <dc:creator>OpenAI</dc:creator>
  <cp:lastModifiedBy>OpenAI</cp:lastModifiedBy>
  <cp:revision>1</cp:revision>
  <dcterms:created xsi:type="dcterms:W3CDTF">2026-08-17T09:43:37Z</dcterms:created>
  <dcterms:modified xsi:type="dcterms:W3CDTF">2026-08-17T09:43:37Z</dcterms:modified>
</cp:coreProperties>
</file>