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2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54864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CESIM Global Challenge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548640" y="1143000"/>
            <a:ext cx="7315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FFFFFF"/>
                </a:solidFill>
              </a:rPr>
              <a:t>Universe 1 vs Universe 2</a:t>
            </a:r>
            <a:endParaRPr lang="en-US" sz="3200" dirty="0"/>
          </a:p>
          <a:p>
            <a:pPr indent="0" marL="0">
              <a:buNone/>
            </a:pPr>
            <a:r>
              <a:rPr lang="en-US" sz="3200" b="1" dirty="0">
                <a:solidFill>
                  <a:srgbClr val="FFFFFF"/>
                </a:solidFill>
              </a:rPr>
              <a:t>Round 4 Insights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23317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D0D5DD"/>
                </a:solidFill>
              </a:rPr>
              <a:t>GL Sec C Group July 2026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7498080" y="1097280"/>
            <a:ext cx="3840480" cy="1645920"/>
          </a:xfrm>
          <a:prstGeom prst="roundRect">
            <a:avLst>
              <a:gd name="adj" fmla="val 4444"/>
            </a:avLst>
          </a:prstGeom>
          <a:solidFill>
            <a:srgbClr val="FFFFFF">
              <a:alpha val="92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7772400" y="137160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FFFFFF"/>
                </a:solidFill>
              </a:rPr>
              <a:t>Central question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7772400" y="1691640"/>
            <a:ext cx="3291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600" dirty="0">
                <a:solidFill>
                  <a:srgbClr val="FFFFFF"/>
                </a:solidFill>
              </a:rPr>
              <a:t>Which universe showed stronger strategic coherence in Round 4?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D0D5DD"/>
                </a:solidFill>
              </a:rPr>
              <a:t>1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Comparison rule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Compare universe patterns; do not combine teams into one artificial ranking.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vs U2 • Round 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822960" y="1280160"/>
            <a:ext cx="5120640" cy="11887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Both universes are read using the same principal ranking criterion: cumulative TSR p.a.
</a:t>
            </a:r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Cross-universe comparison is about competitive intensity, conversion quality, risk and coherence.
</a:t>
            </a:r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 team in Universe 1 did not directly compete with a team in Universe 2.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6492240" y="1371600"/>
            <a:ext cx="45720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10" name="Text 8"/>
          <p:cNvSpPr/>
          <p:nvPr/>
        </p:nvSpPr>
        <p:spPr>
          <a:xfrm>
            <a:off x="6492240" y="1536192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Cross-universe teaching asks: what strategic pattern produced better risk-adjusted value under the same simulation logic?</a:t>
            </a:r>
            <a:endParaRPr lang="en-US" sz="850" dirty="0"/>
          </a:p>
        </p:txBody>
      </p:sp>
      <p:sp>
        <p:nvSpPr>
          <p:cNvPr id="11" name="Shape 9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12" name="Text 10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13" name="Text 11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universe was more disciplined?    › Which metric would you never use for cross-universe comparison?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4 universe dashboard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 2 retained higher aggregate value, while Universe 1 carried deeper fragility.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vs U2 • Round 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640080" y="1143000"/>
            <a:ext cx="201168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49808" y="1252728"/>
            <a:ext cx="17922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Sales</a:t>
            </a:r>
            <a:endParaRPr lang="en-US" sz="850" dirty="0"/>
          </a:p>
        </p:txBody>
      </p:sp>
      <p:sp>
        <p:nvSpPr>
          <p:cNvPr id="10" name="Text 8"/>
          <p:cNvSpPr/>
          <p:nvPr/>
        </p:nvSpPr>
        <p:spPr>
          <a:xfrm>
            <a:off x="749808" y="1527048"/>
            <a:ext cx="179222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16m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49808" y="1929384"/>
            <a:ext cx="17922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 -1m</a:t>
            </a:r>
            <a:endParaRPr lang="en-US" sz="770" dirty="0"/>
          </a:p>
        </p:txBody>
      </p:sp>
      <p:sp>
        <p:nvSpPr>
          <p:cNvPr id="12" name="Shape 10"/>
          <p:cNvSpPr/>
          <p:nvPr/>
        </p:nvSpPr>
        <p:spPr>
          <a:xfrm>
            <a:off x="2834640" y="1143000"/>
            <a:ext cx="201168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2944368" y="1252728"/>
            <a:ext cx="17922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Sales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2944368" y="1527048"/>
            <a:ext cx="179222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12m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944368" y="1929384"/>
            <a:ext cx="17922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 1m</a:t>
            </a:r>
            <a:endParaRPr lang="en-US" sz="770" dirty="0"/>
          </a:p>
        </p:txBody>
      </p:sp>
      <p:sp>
        <p:nvSpPr>
          <p:cNvPr id="16" name="Shape 14"/>
          <p:cNvSpPr/>
          <p:nvPr/>
        </p:nvSpPr>
        <p:spPr>
          <a:xfrm>
            <a:off x="5029200" y="1143000"/>
            <a:ext cx="201168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5138928" y="1252728"/>
            <a:ext cx="17922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Market cap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5138928" y="1527048"/>
            <a:ext cx="179222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31m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5138928" y="1929384"/>
            <a:ext cx="17922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margin -3.8%</a:t>
            </a:r>
            <a:endParaRPr lang="en-US" sz="770" dirty="0"/>
          </a:p>
        </p:txBody>
      </p:sp>
      <p:sp>
        <p:nvSpPr>
          <p:cNvPr id="20" name="Shape 18"/>
          <p:cNvSpPr/>
          <p:nvPr/>
        </p:nvSpPr>
        <p:spPr>
          <a:xfrm>
            <a:off x="7223760" y="1143000"/>
            <a:ext cx="201168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7333488" y="1252728"/>
            <a:ext cx="17922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Market cap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7333488" y="1527048"/>
            <a:ext cx="179222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580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43m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7333488" y="1929384"/>
            <a:ext cx="17922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margin 9.4%</a:t>
            </a:r>
            <a:endParaRPr lang="en-US" sz="770" dirty="0"/>
          </a:p>
        </p:txBody>
      </p:sp>
      <p:sp>
        <p:nvSpPr>
          <p:cNvPr id="24" name="Shape 22"/>
          <p:cNvSpPr/>
          <p:nvPr/>
        </p:nvSpPr>
        <p:spPr>
          <a:xfrm>
            <a:off x="9418320" y="1143000"/>
            <a:ext cx="201168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9528048" y="1252728"/>
            <a:ext cx="17922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advantage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9528048" y="1527048"/>
            <a:ext cx="179222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2563E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12m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9528048" y="1929384"/>
            <a:ext cx="17922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market-cap gap</a:t>
            </a:r>
            <a:endParaRPr lang="en-US" sz="770" dirty="0"/>
          </a:p>
        </p:txBody>
      </p:sp>
      <p:sp>
        <p:nvSpPr>
          <p:cNvPr id="28" name="Text 26"/>
          <p:cNvSpPr/>
          <p:nvPr/>
        </p:nvSpPr>
        <p:spPr>
          <a:xfrm>
            <a:off x="777240" y="2770632"/>
            <a:ext cx="1280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50" dirty="0"/>
          </a:p>
        </p:txBody>
      </p:sp>
      <p:sp>
        <p:nvSpPr>
          <p:cNvPr id="29" name="Shape 27"/>
          <p:cNvSpPr/>
          <p:nvPr/>
        </p:nvSpPr>
        <p:spPr>
          <a:xfrm>
            <a:off x="2194560" y="2770632"/>
            <a:ext cx="1524603" cy="225857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30" name="Text 28"/>
          <p:cNvSpPr/>
          <p:nvPr/>
        </p:nvSpPr>
        <p:spPr>
          <a:xfrm>
            <a:off x="4617720" y="27706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15.6bn</a:t>
            </a:r>
            <a:endParaRPr lang="en-US" sz="800" dirty="0"/>
          </a:p>
        </p:txBody>
      </p:sp>
      <p:sp>
        <p:nvSpPr>
          <p:cNvPr id="31" name="Text 29"/>
          <p:cNvSpPr/>
          <p:nvPr/>
        </p:nvSpPr>
        <p:spPr>
          <a:xfrm>
            <a:off x="777240" y="3127248"/>
            <a:ext cx="1280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50" dirty="0"/>
          </a:p>
        </p:txBody>
      </p:sp>
      <p:sp>
        <p:nvSpPr>
          <p:cNvPr id="32" name="Shape 30"/>
          <p:cNvSpPr/>
          <p:nvPr/>
        </p:nvSpPr>
        <p:spPr>
          <a:xfrm>
            <a:off x="2194560" y="3127248"/>
            <a:ext cx="57794" cy="225857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4617720" y="312724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-0.6bn</a:t>
            </a:r>
            <a:endParaRPr lang="en-US" sz="800" dirty="0"/>
          </a:p>
        </p:txBody>
      </p:sp>
      <p:sp>
        <p:nvSpPr>
          <p:cNvPr id="34" name="Text 32"/>
          <p:cNvSpPr/>
          <p:nvPr/>
        </p:nvSpPr>
        <p:spPr>
          <a:xfrm>
            <a:off x="777240" y="3483864"/>
            <a:ext cx="1280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R&amp;D</a:t>
            </a:r>
            <a:endParaRPr lang="en-US" sz="850" dirty="0"/>
          </a:p>
        </p:txBody>
      </p:sp>
      <p:sp>
        <p:nvSpPr>
          <p:cNvPr id="35" name="Shape 33"/>
          <p:cNvSpPr/>
          <p:nvPr/>
        </p:nvSpPr>
        <p:spPr>
          <a:xfrm>
            <a:off x="2194560" y="3483864"/>
            <a:ext cx="206032" cy="225857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36" name="Text 34"/>
          <p:cNvSpPr/>
          <p:nvPr/>
        </p:nvSpPr>
        <p:spPr>
          <a:xfrm>
            <a:off x="4617720" y="3483864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2.1bn</a:t>
            </a:r>
            <a:endParaRPr lang="en-US" sz="800" dirty="0"/>
          </a:p>
        </p:txBody>
      </p:sp>
      <p:sp>
        <p:nvSpPr>
          <p:cNvPr id="37" name="Text 35"/>
          <p:cNvSpPr/>
          <p:nvPr/>
        </p:nvSpPr>
        <p:spPr>
          <a:xfrm>
            <a:off x="777240" y="3840480"/>
            <a:ext cx="1280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Inventory</a:t>
            </a:r>
            <a:endParaRPr lang="en-US" sz="850" dirty="0"/>
          </a:p>
        </p:txBody>
      </p:sp>
      <p:sp>
        <p:nvSpPr>
          <p:cNvPr id="38" name="Shape 36"/>
          <p:cNvSpPr/>
          <p:nvPr/>
        </p:nvSpPr>
        <p:spPr>
          <a:xfrm>
            <a:off x="2194560" y="3840480"/>
            <a:ext cx="418065" cy="225857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4617720" y="3840480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4.3bn</a:t>
            </a:r>
            <a:endParaRPr lang="en-US" sz="800" dirty="0"/>
          </a:p>
        </p:txBody>
      </p:sp>
      <p:sp>
        <p:nvSpPr>
          <p:cNvPr id="40" name="Text 38"/>
          <p:cNvSpPr/>
          <p:nvPr/>
        </p:nvSpPr>
        <p:spPr>
          <a:xfrm>
            <a:off x="777240" y="4197096"/>
            <a:ext cx="1280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Market cap</a:t>
            </a:r>
            <a:endParaRPr lang="en-US" sz="850" dirty="0"/>
          </a:p>
        </p:txBody>
      </p:sp>
      <p:sp>
        <p:nvSpPr>
          <p:cNvPr id="41" name="Shape 39"/>
          <p:cNvSpPr/>
          <p:nvPr/>
        </p:nvSpPr>
        <p:spPr>
          <a:xfrm>
            <a:off x="2194560" y="4197096"/>
            <a:ext cx="3061411" cy="225857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42" name="Text 40"/>
          <p:cNvSpPr/>
          <p:nvPr/>
        </p:nvSpPr>
        <p:spPr>
          <a:xfrm>
            <a:off x="4617720" y="419709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31.3bn</a:t>
            </a:r>
            <a:endParaRPr lang="en-US" sz="800" dirty="0"/>
          </a:p>
        </p:txBody>
      </p:sp>
      <p:sp>
        <p:nvSpPr>
          <p:cNvPr id="43" name="Text 41"/>
          <p:cNvSpPr/>
          <p:nvPr/>
        </p:nvSpPr>
        <p:spPr>
          <a:xfrm>
            <a:off x="6309360" y="2770632"/>
            <a:ext cx="1280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50" dirty="0"/>
          </a:p>
        </p:txBody>
      </p:sp>
      <p:sp>
        <p:nvSpPr>
          <p:cNvPr id="44" name="Shape 42"/>
          <p:cNvSpPr/>
          <p:nvPr/>
        </p:nvSpPr>
        <p:spPr>
          <a:xfrm>
            <a:off x="7726680" y="2770632"/>
            <a:ext cx="849235" cy="225857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45" name="Text 43"/>
          <p:cNvSpPr/>
          <p:nvPr/>
        </p:nvSpPr>
        <p:spPr>
          <a:xfrm>
            <a:off x="10149840" y="27706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12.0bn</a:t>
            </a:r>
            <a:endParaRPr lang="en-US" sz="800" dirty="0"/>
          </a:p>
        </p:txBody>
      </p:sp>
      <p:sp>
        <p:nvSpPr>
          <p:cNvPr id="46" name="Text 44"/>
          <p:cNvSpPr/>
          <p:nvPr/>
        </p:nvSpPr>
        <p:spPr>
          <a:xfrm>
            <a:off x="6309360" y="3127248"/>
            <a:ext cx="1280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50" dirty="0"/>
          </a:p>
        </p:txBody>
      </p:sp>
      <p:sp>
        <p:nvSpPr>
          <p:cNvPr id="47" name="Shape 45"/>
          <p:cNvSpPr/>
          <p:nvPr/>
        </p:nvSpPr>
        <p:spPr>
          <a:xfrm>
            <a:off x="7726680" y="3127248"/>
            <a:ext cx="79925" cy="225857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48" name="Text 46"/>
          <p:cNvSpPr/>
          <p:nvPr/>
        </p:nvSpPr>
        <p:spPr>
          <a:xfrm>
            <a:off x="10149840" y="312724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1.1bn</a:t>
            </a:r>
            <a:endParaRPr lang="en-US" sz="800" dirty="0"/>
          </a:p>
        </p:txBody>
      </p:sp>
      <p:sp>
        <p:nvSpPr>
          <p:cNvPr id="49" name="Text 47"/>
          <p:cNvSpPr/>
          <p:nvPr/>
        </p:nvSpPr>
        <p:spPr>
          <a:xfrm>
            <a:off x="6309360" y="3483864"/>
            <a:ext cx="1280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R&amp;D</a:t>
            </a:r>
            <a:endParaRPr lang="en-US" sz="850" dirty="0"/>
          </a:p>
        </p:txBody>
      </p:sp>
      <p:sp>
        <p:nvSpPr>
          <p:cNvPr id="50" name="Shape 48"/>
          <p:cNvSpPr/>
          <p:nvPr/>
        </p:nvSpPr>
        <p:spPr>
          <a:xfrm>
            <a:off x="7726680" y="3483864"/>
            <a:ext cx="132878" cy="225857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51" name="Text 49"/>
          <p:cNvSpPr/>
          <p:nvPr/>
        </p:nvSpPr>
        <p:spPr>
          <a:xfrm>
            <a:off x="10149840" y="3483864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1.9bn</a:t>
            </a:r>
            <a:endParaRPr lang="en-US" sz="800" dirty="0"/>
          </a:p>
        </p:txBody>
      </p:sp>
      <p:sp>
        <p:nvSpPr>
          <p:cNvPr id="52" name="Text 50"/>
          <p:cNvSpPr/>
          <p:nvPr/>
        </p:nvSpPr>
        <p:spPr>
          <a:xfrm>
            <a:off x="6309360" y="3840480"/>
            <a:ext cx="1280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Inventory</a:t>
            </a:r>
            <a:endParaRPr lang="en-US" sz="850" dirty="0"/>
          </a:p>
        </p:txBody>
      </p:sp>
      <p:sp>
        <p:nvSpPr>
          <p:cNvPr id="53" name="Shape 51"/>
          <p:cNvSpPr/>
          <p:nvPr/>
        </p:nvSpPr>
        <p:spPr>
          <a:xfrm>
            <a:off x="7726680" y="3840480"/>
            <a:ext cx="221679" cy="225857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54" name="Text 52"/>
          <p:cNvSpPr/>
          <p:nvPr/>
        </p:nvSpPr>
        <p:spPr>
          <a:xfrm>
            <a:off x="10149840" y="3840480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3.1bn</a:t>
            </a:r>
            <a:endParaRPr lang="en-US" sz="800" dirty="0"/>
          </a:p>
        </p:txBody>
      </p:sp>
      <p:sp>
        <p:nvSpPr>
          <p:cNvPr id="55" name="Text 53"/>
          <p:cNvSpPr/>
          <p:nvPr/>
        </p:nvSpPr>
        <p:spPr>
          <a:xfrm>
            <a:off x="6309360" y="4197096"/>
            <a:ext cx="1280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Market cap</a:t>
            </a:r>
            <a:endParaRPr lang="en-US" sz="850" dirty="0"/>
          </a:p>
        </p:txBody>
      </p:sp>
      <p:sp>
        <p:nvSpPr>
          <p:cNvPr id="56" name="Shape 54"/>
          <p:cNvSpPr/>
          <p:nvPr/>
        </p:nvSpPr>
        <p:spPr>
          <a:xfrm>
            <a:off x="7726680" y="4197096"/>
            <a:ext cx="3061411" cy="225857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57" name="Text 55"/>
          <p:cNvSpPr/>
          <p:nvPr/>
        </p:nvSpPr>
        <p:spPr>
          <a:xfrm>
            <a:off x="10149840" y="419709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43.3bn</a:t>
            </a:r>
            <a:endParaRPr lang="en-US" sz="800" dirty="0"/>
          </a:p>
        </p:txBody>
      </p:sp>
      <p:sp>
        <p:nvSpPr>
          <p:cNvPr id="58" name="Shape 56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59" name="Text 57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60" name="Text 58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universe converted sales into profit better?    › Which universe carried more valuation credibility?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Leaders and laggards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4 leadership differed sharply across universes.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vs U2 • Round 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731520" y="121615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2843784" y="1216152"/>
            <a:ext cx="568774" cy="186799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5550408" y="12161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5.5%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731520" y="1510066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2658939" y="1510066"/>
            <a:ext cx="184845" cy="186799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5550408" y="151006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-1.8%</a:t>
            </a:r>
            <a:endParaRPr lang="en-US" sz="800" dirty="0"/>
          </a:p>
        </p:txBody>
      </p:sp>
      <p:sp>
        <p:nvSpPr>
          <p:cNvPr id="14" name="Text 12"/>
          <p:cNvSpPr/>
          <p:nvPr/>
        </p:nvSpPr>
        <p:spPr>
          <a:xfrm>
            <a:off x="731520" y="1803981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2593276" y="1803981"/>
            <a:ext cx="250508" cy="186799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16" name="Text 14"/>
          <p:cNvSpPr/>
          <p:nvPr/>
        </p:nvSpPr>
        <p:spPr>
          <a:xfrm>
            <a:off x="5550408" y="1803981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-2.4%</a:t>
            </a:r>
            <a:endParaRPr lang="en-US" sz="800" dirty="0"/>
          </a:p>
        </p:txBody>
      </p:sp>
      <p:sp>
        <p:nvSpPr>
          <p:cNvPr id="17" name="Text 15"/>
          <p:cNvSpPr/>
          <p:nvPr/>
        </p:nvSpPr>
        <p:spPr>
          <a:xfrm>
            <a:off x="731520" y="2097895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2364574" y="2097895"/>
            <a:ext cx="479210" cy="186799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5550408" y="2097895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-4.6%</a:t>
            </a:r>
            <a:endParaRPr lang="en-US" sz="800" dirty="0"/>
          </a:p>
        </p:txBody>
      </p:sp>
      <p:sp>
        <p:nvSpPr>
          <p:cNvPr id="20" name="Text 18"/>
          <p:cNvSpPr/>
          <p:nvPr/>
        </p:nvSpPr>
        <p:spPr>
          <a:xfrm>
            <a:off x="731520" y="2391809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1828129" y="2391809"/>
            <a:ext cx="1015655" cy="186799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5550408" y="2391809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-9.9%</a:t>
            </a:r>
            <a:endParaRPr lang="en-US" sz="800" dirty="0"/>
          </a:p>
        </p:txBody>
      </p:sp>
      <p:sp>
        <p:nvSpPr>
          <p:cNvPr id="23" name="Text 21"/>
          <p:cNvSpPr/>
          <p:nvPr/>
        </p:nvSpPr>
        <p:spPr>
          <a:xfrm>
            <a:off x="731520" y="2685723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50" dirty="0"/>
          </a:p>
        </p:txBody>
      </p:sp>
      <p:sp>
        <p:nvSpPr>
          <p:cNvPr id="24" name="Shape 22"/>
          <p:cNvSpPr/>
          <p:nvPr/>
        </p:nvSpPr>
        <p:spPr>
          <a:xfrm>
            <a:off x="589615" y="2685723"/>
            <a:ext cx="2254169" cy="186799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5550408" y="2685723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-21.9%</a:t>
            </a:r>
            <a:endParaRPr lang="en-US" sz="800" dirty="0"/>
          </a:p>
        </p:txBody>
      </p:sp>
      <p:sp>
        <p:nvSpPr>
          <p:cNvPr id="26" name="Text 24"/>
          <p:cNvSpPr/>
          <p:nvPr/>
        </p:nvSpPr>
        <p:spPr>
          <a:xfrm>
            <a:off x="731520" y="2979638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228600" y="2979638"/>
            <a:ext cx="2615184" cy="186799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5550408" y="297963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-25.4%</a:t>
            </a:r>
            <a:endParaRPr lang="en-US" sz="800" dirty="0"/>
          </a:p>
        </p:txBody>
      </p:sp>
      <p:sp>
        <p:nvSpPr>
          <p:cNvPr id="29" name="Shape 27"/>
          <p:cNvSpPr/>
          <p:nvPr/>
        </p:nvSpPr>
        <p:spPr>
          <a:xfrm>
            <a:off x="2843784" y="1188720"/>
            <a:ext cx="0" cy="214884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0" name="Text 28"/>
          <p:cNvSpPr/>
          <p:nvPr/>
        </p:nvSpPr>
        <p:spPr>
          <a:xfrm>
            <a:off x="6400800" y="121615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Lehman Bros.</a:t>
            </a:r>
            <a:endParaRPr lang="en-US" sz="850" dirty="0"/>
          </a:p>
        </p:txBody>
      </p:sp>
      <p:sp>
        <p:nvSpPr>
          <p:cNvPr id="31" name="Shape 29"/>
          <p:cNvSpPr/>
          <p:nvPr/>
        </p:nvSpPr>
        <p:spPr>
          <a:xfrm>
            <a:off x="8513064" y="1216152"/>
            <a:ext cx="2615184" cy="217932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32" name="Text 30"/>
          <p:cNvSpPr/>
          <p:nvPr/>
        </p:nvSpPr>
        <p:spPr>
          <a:xfrm>
            <a:off x="11219688" y="12161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22.3%</a:t>
            </a:r>
            <a:endParaRPr lang="en-US" sz="800" dirty="0"/>
          </a:p>
        </p:txBody>
      </p:sp>
      <p:sp>
        <p:nvSpPr>
          <p:cNvPr id="33" name="Text 31"/>
          <p:cNvSpPr/>
          <p:nvPr/>
        </p:nvSpPr>
        <p:spPr>
          <a:xfrm>
            <a:off x="6400800" y="155905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Blues Clues</a:t>
            </a:r>
            <a:endParaRPr lang="en-US" sz="850" dirty="0"/>
          </a:p>
        </p:txBody>
      </p:sp>
      <p:sp>
        <p:nvSpPr>
          <p:cNvPr id="34" name="Shape 32"/>
          <p:cNvSpPr/>
          <p:nvPr/>
        </p:nvSpPr>
        <p:spPr>
          <a:xfrm>
            <a:off x="8513064" y="1559052"/>
            <a:ext cx="819803" cy="217932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11219688" y="15590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7.0%</a:t>
            </a:r>
            <a:endParaRPr lang="en-US" sz="800" dirty="0"/>
          </a:p>
        </p:txBody>
      </p:sp>
      <p:sp>
        <p:nvSpPr>
          <p:cNvPr id="36" name="Text 34"/>
          <p:cNvSpPr/>
          <p:nvPr/>
        </p:nvSpPr>
        <p:spPr>
          <a:xfrm>
            <a:off x="6400800" y="190195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Satyam 2.0</a:t>
            </a:r>
            <a:endParaRPr lang="en-US" sz="850" dirty="0"/>
          </a:p>
        </p:txBody>
      </p:sp>
      <p:sp>
        <p:nvSpPr>
          <p:cNvPr id="37" name="Shape 35"/>
          <p:cNvSpPr/>
          <p:nvPr/>
        </p:nvSpPr>
        <p:spPr>
          <a:xfrm>
            <a:off x="8513064" y="1901952"/>
            <a:ext cx="665449" cy="217932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38" name="Text 36"/>
          <p:cNvSpPr/>
          <p:nvPr/>
        </p:nvSpPr>
        <p:spPr>
          <a:xfrm>
            <a:off x="11219688" y="19019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5.7%</a:t>
            </a:r>
            <a:endParaRPr lang="en-US" sz="800" dirty="0"/>
          </a:p>
        </p:txBody>
      </p:sp>
      <p:sp>
        <p:nvSpPr>
          <p:cNvPr id="39" name="Text 37"/>
          <p:cNvSpPr/>
          <p:nvPr/>
        </p:nvSpPr>
        <p:spPr>
          <a:xfrm>
            <a:off x="6400800" y="224485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T5S</a:t>
            </a:r>
            <a:endParaRPr lang="en-US" sz="850" dirty="0"/>
          </a:p>
        </p:txBody>
      </p:sp>
      <p:sp>
        <p:nvSpPr>
          <p:cNvPr id="40" name="Shape 38"/>
          <p:cNvSpPr/>
          <p:nvPr/>
        </p:nvSpPr>
        <p:spPr>
          <a:xfrm>
            <a:off x="8513064" y="2244852"/>
            <a:ext cx="192765" cy="217932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11219688" y="22448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1.6%</a:t>
            </a:r>
            <a:endParaRPr lang="en-US" sz="800" dirty="0"/>
          </a:p>
        </p:txBody>
      </p:sp>
      <p:sp>
        <p:nvSpPr>
          <p:cNvPr id="42" name="Text 40"/>
          <p:cNvSpPr/>
          <p:nvPr/>
        </p:nvSpPr>
        <p:spPr>
          <a:xfrm>
            <a:off x="6400800" y="258775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SEBI's Watchlist</a:t>
            </a:r>
            <a:endParaRPr lang="en-US" sz="850" dirty="0"/>
          </a:p>
        </p:txBody>
      </p:sp>
      <p:sp>
        <p:nvSpPr>
          <p:cNvPr id="43" name="Shape 41"/>
          <p:cNvSpPr/>
          <p:nvPr/>
        </p:nvSpPr>
        <p:spPr>
          <a:xfrm>
            <a:off x="8035974" y="2587752"/>
            <a:ext cx="477090" cy="217932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4" name="Text 42"/>
          <p:cNvSpPr/>
          <p:nvPr/>
        </p:nvSpPr>
        <p:spPr>
          <a:xfrm>
            <a:off x="11219688" y="25877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-4.1%</a:t>
            </a:r>
            <a:endParaRPr lang="en-US" sz="800" dirty="0"/>
          </a:p>
        </p:txBody>
      </p:sp>
      <p:sp>
        <p:nvSpPr>
          <p:cNvPr id="45" name="Text 43"/>
          <p:cNvSpPr/>
          <p:nvPr/>
        </p:nvSpPr>
        <p:spPr>
          <a:xfrm>
            <a:off x="6400800" y="293065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46" name="Shape 44"/>
          <p:cNvSpPr/>
          <p:nvPr/>
        </p:nvSpPr>
        <p:spPr>
          <a:xfrm>
            <a:off x="7599592" y="2930652"/>
            <a:ext cx="913472" cy="217932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7" name="Text 45"/>
          <p:cNvSpPr/>
          <p:nvPr/>
        </p:nvSpPr>
        <p:spPr>
          <a:xfrm>
            <a:off x="11219688" y="29306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-7.8%</a:t>
            </a:r>
            <a:endParaRPr lang="en-US" sz="800" dirty="0"/>
          </a:p>
        </p:txBody>
      </p:sp>
      <p:sp>
        <p:nvSpPr>
          <p:cNvPr id="48" name="Shape 46"/>
          <p:cNvSpPr/>
          <p:nvPr/>
        </p:nvSpPr>
        <p:spPr>
          <a:xfrm>
            <a:off x="8513064" y="1188720"/>
            <a:ext cx="0" cy="214884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914400" y="3931920"/>
            <a:ext cx="10332720" cy="6400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U1 leader: Big Bulls at 5.5%.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U2 leader: Lehman Bros. at 22.3%.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U2 has a much stronger top TSR score in Round 4.</a:t>
            </a:r>
            <a:endParaRPr lang="en-US" sz="1050" dirty="0"/>
          </a:p>
        </p:txBody>
      </p:sp>
      <p:sp>
        <p:nvSpPr>
          <p:cNvPr id="50" name="Shape 48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51" name="Text 49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52" name="Text 50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Why does U2 have stronger top-end TSR?    › What does the spread reveal about competitive intensity?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Sales-to-profit conversion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Higher sales did not guarantee higher value.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vs U2 • Round 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822960" y="1280160"/>
            <a:ext cx="7498080" cy="38404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3474720" y="51663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Sales revenue (USD bn)</a:t>
            </a:r>
            <a:endParaRPr lang="en-US" sz="750" dirty="0"/>
          </a:p>
        </p:txBody>
      </p:sp>
      <p:sp>
        <p:nvSpPr>
          <p:cNvPr id="10" name="Text 8"/>
          <p:cNvSpPr/>
          <p:nvPr/>
        </p:nvSpPr>
        <p:spPr>
          <a:xfrm>
            <a:off x="640080" y="10515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ROS (%)</a:t>
            </a:r>
            <a:endParaRPr lang="en-US" sz="750" dirty="0"/>
          </a:p>
        </p:txBody>
      </p:sp>
      <p:sp>
        <p:nvSpPr>
          <p:cNvPr id="11" name="Shape 9"/>
          <p:cNvSpPr/>
          <p:nvPr/>
        </p:nvSpPr>
        <p:spPr>
          <a:xfrm>
            <a:off x="5767695" y="2258649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12" name="Text 10"/>
          <p:cNvSpPr/>
          <p:nvPr/>
        </p:nvSpPr>
        <p:spPr>
          <a:xfrm>
            <a:off x="5904855" y="2249505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U1 Green</a:t>
            </a:r>
            <a:endParaRPr lang="en-US" sz="670" dirty="0"/>
          </a:p>
        </p:txBody>
      </p:sp>
      <p:sp>
        <p:nvSpPr>
          <p:cNvPr id="13" name="Shape 11"/>
          <p:cNvSpPr/>
          <p:nvPr/>
        </p:nvSpPr>
        <p:spPr>
          <a:xfrm>
            <a:off x="6249896" y="3193834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14" name="Text 12"/>
          <p:cNvSpPr/>
          <p:nvPr/>
        </p:nvSpPr>
        <p:spPr>
          <a:xfrm>
            <a:off x="6387056" y="3184690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U1 Harshad Mehta Gang</a:t>
            </a:r>
            <a:endParaRPr lang="en-US" sz="670" dirty="0"/>
          </a:p>
        </p:txBody>
      </p:sp>
      <p:sp>
        <p:nvSpPr>
          <p:cNvPr id="15" name="Shape 13"/>
          <p:cNvSpPr/>
          <p:nvPr/>
        </p:nvSpPr>
        <p:spPr>
          <a:xfrm>
            <a:off x="5576867" y="5056632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16" name="Text 14"/>
          <p:cNvSpPr/>
          <p:nvPr/>
        </p:nvSpPr>
        <p:spPr>
          <a:xfrm>
            <a:off x="5714027" y="504748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U1 Lakshmi Chit Fund</a:t>
            </a:r>
            <a:endParaRPr lang="en-US" sz="670" dirty="0"/>
          </a:p>
        </p:txBody>
      </p:sp>
      <p:sp>
        <p:nvSpPr>
          <p:cNvPr id="17" name="Shape 15"/>
          <p:cNvSpPr/>
          <p:nvPr/>
        </p:nvSpPr>
        <p:spPr>
          <a:xfrm>
            <a:off x="3624343" y="2233123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18" name="Text 16"/>
          <p:cNvSpPr/>
          <p:nvPr/>
        </p:nvSpPr>
        <p:spPr>
          <a:xfrm>
            <a:off x="3761503" y="2223979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U1 Big Bulls</a:t>
            </a:r>
            <a:endParaRPr lang="en-US" sz="670" dirty="0"/>
          </a:p>
        </p:txBody>
      </p:sp>
      <p:sp>
        <p:nvSpPr>
          <p:cNvPr id="19" name="Shape 17"/>
          <p:cNvSpPr/>
          <p:nvPr/>
        </p:nvSpPr>
        <p:spPr>
          <a:xfrm>
            <a:off x="4499232" y="3950302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20" name="Text 18"/>
          <p:cNvSpPr/>
          <p:nvPr/>
        </p:nvSpPr>
        <p:spPr>
          <a:xfrm>
            <a:off x="4636392" y="394115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U1 Grey</a:t>
            </a:r>
            <a:endParaRPr lang="en-US" sz="670" dirty="0"/>
          </a:p>
        </p:txBody>
      </p:sp>
      <p:sp>
        <p:nvSpPr>
          <p:cNvPr id="21" name="Shape 19"/>
          <p:cNvSpPr/>
          <p:nvPr/>
        </p:nvSpPr>
        <p:spPr>
          <a:xfrm>
            <a:off x="4248629" y="3898081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4385789" y="3888937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U1 Akatsuki</a:t>
            </a:r>
            <a:endParaRPr lang="en-US" sz="670" dirty="0"/>
          </a:p>
        </p:txBody>
      </p:sp>
      <p:sp>
        <p:nvSpPr>
          <p:cNvPr id="23" name="Shape 21"/>
          <p:cNvSpPr/>
          <p:nvPr/>
        </p:nvSpPr>
        <p:spPr>
          <a:xfrm>
            <a:off x="3551828" y="4222666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24" name="Text 22"/>
          <p:cNvSpPr/>
          <p:nvPr/>
        </p:nvSpPr>
        <p:spPr>
          <a:xfrm>
            <a:off x="3688988" y="4213522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U1 Pink</a:t>
            </a:r>
            <a:endParaRPr lang="en-US" sz="670" dirty="0"/>
          </a:p>
        </p:txBody>
      </p:sp>
      <p:sp>
        <p:nvSpPr>
          <p:cNvPr id="25" name="Shape 23"/>
          <p:cNvSpPr/>
          <p:nvPr/>
        </p:nvSpPr>
        <p:spPr>
          <a:xfrm>
            <a:off x="2096640" y="2790917"/>
            <a:ext cx="128016" cy="128016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26" name="Text 24"/>
          <p:cNvSpPr/>
          <p:nvPr/>
        </p:nvSpPr>
        <p:spPr>
          <a:xfrm>
            <a:off x="2233800" y="2781773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U2 Green</a:t>
            </a:r>
            <a:endParaRPr lang="en-US" sz="670" dirty="0"/>
          </a:p>
        </p:txBody>
      </p:sp>
      <p:sp>
        <p:nvSpPr>
          <p:cNvPr id="27" name="Shape 25"/>
          <p:cNvSpPr/>
          <p:nvPr/>
        </p:nvSpPr>
        <p:spPr>
          <a:xfrm>
            <a:off x="4016106" y="3238902"/>
            <a:ext cx="128016" cy="128016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4153266" y="322975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U2 Satyam 2.0</a:t>
            </a:r>
            <a:endParaRPr lang="en-US" sz="670" dirty="0"/>
          </a:p>
        </p:txBody>
      </p:sp>
      <p:sp>
        <p:nvSpPr>
          <p:cNvPr id="29" name="Shape 27"/>
          <p:cNvSpPr/>
          <p:nvPr/>
        </p:nvSpPr>
        <p:spPr>
          <a:xfrm>
            <a:off x="8257032" y="2539403"/>
            <a:ext cx="128016" cy="128016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0" name="Text 28"/>
          <p:cNvSpPr/>
          <p:nvPr/>
        </p:nvSpPr>
        <p:spPr>
          <a:xfrm>
            <a:off x="8394192" y="2530259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U2 Blues Clues</a:t>
            </a:r>
            <a:endParaRPr lang="en-US" sz="670" dirty="0"/>
          </a:p>
        </p:txBody>
      </p:sp>
      <p:sp>
        <p:nvSpPr>
          <p:cNvPr id="31" name="Shape 29"/>
          <p:cNvSpPr/>
          <p:nvPr/>
        </p:nvSpPr>
        <p:spPr>
          <a:xfrm>
            <a:off x="5815038" y="2634451"/>
            <a:ext cx="128016" cy="128016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2" name="Text 30"/>
          <p:cNvSpPr/>
          <p:nvPr/>
        </p:nvSpPr>
        <p:spPr>
          <a:xfrm>
            <a:off x="5952198" y="2625307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U2 Lehman Bros.</a:t>
            </a:r>
            <a:endParaRPr lang="en-US" sz="670" dirty="0"/>
          </a:p>
        </p:txBody>
      </p:sp>
      <p:sp>
        <p:nvSpPr>
          <p:cNvPr id="33" name="Shape 31"/>
          <p:cNvSpPr/>
          <p:nvPr/>
        </p:nvSpPr>
        <p:spPr>
          <a:xfrm>
            <a:off x="2307082" y="1818977"/>
            <a:ext cx="128016" cy="128016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2444242" y="1809833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U2 T5S</a:t>
            </a:r>
            <a:endParaRPr lang="en-US" sz="670" dirty="0"/>
          </a:p>
        </p:txBody>
      </p:sp>
      <p:sp>
        <p:nvSpPr>
          <p:cNvPr id="35" name="Shape 33"/>
          <p:cNvSpPr/>
          <p:nvPr/>
        </p:nvSpPr>
        <p:spPr>
          <a:xfrm>
            <a:off x="3826191" y="1216152"/>
            <a:ext cx="128016" cy="128016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6" name="Text 34"/>
          <p:cNvSpPr/>
          <p:nvPr/>
        </p:nvSpPr>
        <p:spPr>
          <a:xfrm>
            <a:off x="3963351" y="120700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U2 SEBI's Watchlist</a:t>
            </a:r>
            <a:endParaRPr lang="en-US" sz="670" dirty="0"/>
          </a:p>
        </p:txBody>
      </p:sp>
      <p:sp>
        <p:nvSpPr>
          <p:cNvPr id="37" name="Text 35"/>
          <p:cNvSpPr/>
          <p:nvPr/>
        </p:nvSpPr>
        <p:spPr>
          <a:xfrm>
            <a:off x="8641080" y="1554480"/>
            <a:ext cx="2743200" cy="10972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The strongest teams are not necessarily the largest sellers.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U2 includes high-profit conversion cases despite lower aggregate sales.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U1 has several teams with negative ROS, reducing aggregate credibility.</a:t>
            </a:r>
            <a:endParaRPr lang="en-US" sz="1030" dirty="0"/>
          </a:p>
        </p:txBody>
      </p:sp>
      <p:sp>
        <p:nvSpPr>
          <p:cNvPr id="38" name="Shape 36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0" name="Text 38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Where is scale helping?    › Where is scale disguising weak economics?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R&amp;D and inventory posture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Both universes invested, but the quality of conversion differed.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vs U2 • Round 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822960" y="1216152"/>
            <a:ext cx="1371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R&amp;D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2331720" y="1216152"/>
            <a:ext cx="1564612" cy="312039"/>
          </a:xfrm>
          <a:prstGeom prst="rect">
            <a:avLst/>
          </a:prstGeom>
          <a:solidFill>
            <a:srgbClr val="6D28D9"/>
          </a:solidFill>
          <a:ln w="12700">
            <a:solidFill>
              <a:srgbClr val="6D28D9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4846320" y="12161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2.1bn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822960" y="1707642"/>
            <a:ext cx="1371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R&amp;D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2331720" y="1707642"/>
            <a:ext cx="1397859" cy="312039"/>
          </a:xfrm>
          <a:prstGeom prst="rect">
            <a:avLst/>
          </a:prstGeom>
          <a:solidFill>
            <a:srgbClr val="6D28D9"/>
          </a:solidFill>
          <a:ln w="12700">
            <a:solidFill>
              <a:srgbClr val="6D28D9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4846320" y="170764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1.9bn</a:t>
            </a:r>
            <a:endParaRPr lang="en-US" sz="800" dirty="0"/>
          </a:p>
        </p:txBody>
      </p:sp>
      <p:sp>
        <p:nvSpPr>
          <p:cNvPr id="14" name="Text 12"/>
          <p:cNvSpPr/>
          <p:nvPr/>
        </p:nvSpPr>
        <p:spPr>
          <a:xfrm>
            <a:off x="822960" y="2199132"/>
            <a:ext cx="1371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Inventory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2331720" y="2199132"/>
            <a:ext cx="3174797" cy="312039"/>
          </a:xfrm>
          <a:prstGeom prst="rect">
            <a:avLst/>
          </a:prstGeom>
          <a:solidFill>
            <a:srgbClr val="6D28D9"/>
          </a:solidFill>
          <a:ln w="12700">
            <a:solidFill>
              <a:srgbClr val="6D28D9"/>
            </a:solidFill>
            <a:prstDash val="solid"/>
          </a:ln>
        </p:spPr>
        <p:txBody>
          <a:bodyPr/>
          <a:p/>
        </p:txBody>
      </p:sp>
      <p:sp>
        <p:nvSpPr>
          <p:cNvPr id="16" name="Text 14"/>
          <p:cNvSpPr/>
          <p:nvPr/>
        </p:nvSpPr>
        <p:spPr>
          <a:xfrm>
            <a:off x="4846320" y="21991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4.3bn</a:t>
            </a:r>
            <a:endParaRPr lang="en-US" sz="800" dirty="0"/>
          </a:p>
        </p:txBody>
      </p:sp>
      <p:sp>
        <p:nvSpPr>
          <p:cNvPr id="17" name="Text 15"/>
          <p:cNvSpPr/>
          <p:nvPr/>
        </p:nvSpPr>
        <p:spPr>
          <a:xfrm>
            <a:off x="822960" y="2690622"/>
            <a:ext cx="1371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Inventory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2331720" y="2690622"/>
            <a:ext cx="2332027" cy="312039"/>
          </a:xfrm>
          <a:prstGeom prst="rect">
            <a:avLst/>
          </a:prstGeom>
          <a:solidFill>
            <a:srgbClr val="6D28D9"/>
          </a:solidFill>
          <a:ln w="12700">
            <a:solidFill>
              <a:srgbClr val="6D28D9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4846320" y="269062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3.1bn</a:t>
            </a:r>
            <a:endParaRPr lang="en-US" sz="800" dirty="0"/>
          </a:p>
        </p:txBody>
      </p:sp>
      <p:sp>
        <p:nvSpPr>
          <p:cNvPr id="20" name="Text 18"/>
          <p:cNvSpPr/>
          <p:nvPr/>
        </p:nvSpPr>
        <p:spPr>
          <a:xfrm>
            <a:off x="6400800" y="1216152"/>
            <a:ext cx="1920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R&amp;D intensity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8458200" y="1216152"/>
            <a:ext cx="1564612" cy="312039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10424160" y="12161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13.5%</a:t>
            </a:r>
            <a:endParaRPr lang="en-US" sz="800" dirty="0"/>
          </a:p>
        </p:txBody>
      </p:sp>
      <p:sp>
        <p:nvSpPr>
          <p:cNvPr id="23" name="Text 21"/>
          <p:cNvSpPr/>
          <p:nvPr/>
        </p:nvSpPr>
        <p:spPr>
          <a:xfrm>
            <a:off x="6400800" y="1707642"/>
            <a:ext cx="1920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R&amp;D intensity</a:t>
            </a:r>
            <a:endParaRPr lang="en-US" sz="850" dirty="0"/>
          </a:p>
        </p:txBody>
      </p:sp>
      <p:sp>
        <p:nvSpPr>
          <p:cNvPr id="24" name="Shape 22"/>
          <p:cNvSpPr/>
          <p:nvPr/>
        </p:nvSpPr>
        <p:spPr>
          <a:xfrm>
            <a:off x="8458200" y="1707642"/>
            <a:ext cx="1811573" cy="312039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10424160" y="170764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15.6%</a:t>
            </a:r>
            <a:endParaRPr lang="en-US" sz="800" dirty="0"/>
          </a:p>
        </p:txBody>
      </p:sp>
      <p:sp>
        <p:nvSpPr>
          <p:cNvPr id="26" name="Text 24"/>
          <p:cNvSpPr/>
          <p:nvPr/>
        </p:nvSpPr>
        <p:spPr>
          <a:xfrm>
            <a:off x="6400800" y="2199132"/>
            <a:ext cx="1920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inventory / sales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8458200" y="2199132"/>
            <a:ext cx="3174797" cy="312039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10424160" y="21991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27.4%</a:t>
            </a:r>
            <a:endParaRPr lang="en-US" sz="800" dirty="0"/>
          </a:p>
        </p:txBody>
      </p:sp>
      <p:sp>
        <p:nvSpPr>
          <p:cNvPr id="29" name="Text 27"/>
          <p:cNvSpPr/>
          <p:nvPr/>
        </p:nvSpPr>
        <p:spPr>
          <a:xfrm>
            <a:off x="6400800" y="2690622"/>
            <a:ext cx="1920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inventory / sales</a:t>
            </a:r>
            <a:endParaRPr lang="en-US" sz="850" dirty="0"/>
          </a:p>
        </p:txBody>
      </p:sp>
      <p:sp>
        <p:nvSpPr>
          <p:cNvPr id="30" name="Shape 28"/>
          <p:cNvSpPr/>
          <p:nvPr/>
        </p:nvSpPr>
        <p:spPr>
          <a:xfrm>
            <a:off x="8458200" y="2690622"/>
            <a:ext cx="3022221" cy="312039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10424160" y="269062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26.1%</a:t>
            </a:r>
            <a:endParaRPr lang="en-US" sz="800" dirty="0"/>
          </a:p>
        </p:txBody>
      </p:sp>
      <p:sp>
        <p:nvSpPr>
          <p:cNvPr id="32" name="Text 30"/>
          <p:cNvSpPr/>
          <p:nvPr/>
        </p:nvSpPr>
        <p:spPr>
          <a:xfrm>
            <a:off x="914400" y="3840480"/>
            <a:ext cx="54864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33" name="Text 31"/>
          <p:cNvSpPr/>
          <p:nvPr/>
        </p:nvSpPr>
        <p:spPr>
          <a:xfrm>
            <a:off x="914400" y="4005072"/>
            <a:ext cx="5486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R&amp;D and inventory are not bad; they become bad when they outrun commercialisation and cash discipline.</a:t>
            </a:r>
            <a:endParaRPr lang="en-US" sz="850" dirty="0"/>
          </a:p>
        </p:txBody>
      </p:sp>
      <p:sp>
        <p:nvSpPr>
          <p:cNvPr id="34" name="Shape 32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36" name="Text 34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universe carried more option risk?    › Which universe carried more inventory risk relative to sales?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Risk and valuation quality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Credit quality and debt pressure separated the universes.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vs U2 • Round 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822960" y="1325880"/>
            <a:ext cx="1828800" cy="45720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859536" y="13716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2651760" y="1325880"/>
            <a:ext cx="1828800" cy="45720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2688336" y="13716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Teams below investment-grade style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4480560" y="1325880"/>
            <a:ext cx="1828800" cy="45720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4517136" y="13716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Total short debt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6309360" y="1325880"/>
            <a:ext cx="1828800" cy="45720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6345936" y="13716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Market cap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822960" y="178308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859536" y="18288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2651760" y="178308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2688336" y="18288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4480560" y="178308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4517136" y="18288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6m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6309360" y="178308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6345936" y="18288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31m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822960" y="224028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859536" y="22860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2651760" y="224028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2688336" y="22860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4480560" y="224028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4517136" y="22860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3m</a:t>
            </a:r>
            <a:endParaRPr lang="en-US" sz="1000" dirty="0"/>
          </a:p>
        </p:txBody>
      </p:sp>
      <p:sp>
        <p:nvSpPr>
          <p:cNvPr id="30" name="Shape 28"/>
          <p:cNvSpPr/>
          <p:nvPr/>
        </p:nvSpPr>
        <p:spPr>
          <a:xfrm>
            <a:off x="6309360" y="2240280"/>
            <a:ext cx="1828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6345936" y="2286000"/>
            <a:ext cx="17556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43m</a:t>
            </a:r>
            <a:endParaRPr lang="en-US" sz="1000" dirty="0"/>
          </a:p>
        </p:txBody>
      </p:sp>
      <p:sp>
        <p:nvSpPr>
          <p:cNvPr id="32" name="Text 30"/>
          <p:cNvSpPr/>
          <p:nvPr/>
        </p:nvSpPr>
        <p:spPr>
          <a:xfrm>
            <a:off x="914400" y="3200400"/>
            <a:ext cx="5669280" cy="10058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U1 has more teams with weak ratings and crisis-style debt pressure.
</a:t>
            </a:r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U2’s market cap advantage reflects stronger perceived future cash flows after risk.
</a:t>
            </a:r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Risk is not a finance footnote; it is a valuation variable.</a:t>
            </a:r>
            <a:endParaRPr lang="en-US" sz="1100" dirty="0"/>
          </a:p>
        </p:txBody>
      </p:sp>
      <p:sp>
        <p:nvSpPr>
          <p:cNvPr id="33" name="Text 31"/>
          <p:cNvSpPr/>
          <p:nvPr/>
        </p:nvSpPr>
        <p:spPr>
          <a:xfrm>
            <a:off x="6949440" y="3246120"/>
            <a:ext cx="42062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34" name="Text 32"/>
          <p:cNvSpPr/>
          <p:nvPr/>
        </p:nvSpPr>
        <p:spPr>
          <a:xfrm>
            <a:off x="6949440" y="3410712"/>
            <a:ext cx="42062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Expected cash flows become less valuable when the probability, timing or financing cost of those cash flows worsens.</a:t>
            </a:r>
            <a:endParaRPr lang="en-US" sz="850" dirty="0"/>
          </a:p>
        </p:txBody>
      </p:sp>
      <p:sp>
        <p:nvSpPr>
          <p:cNvPr id="35" name="Shape 33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36" name="Text 34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37" name="Text 35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universe would investors trust more?    › What risk signal should students track first in Round 5?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Universe 1 can learn from Universe 2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needs stronger conversion and risk repair.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vs U2 • Round 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822960" y="1280160"/>
            <a:ext cx="5486400" cy="11430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U1 needs to convert scale into positive aggregate profit and credit credibility.
</a:t>
            </a:r>
            <a:pPr indent="0" marL="0">
              <a:buNone/>
            </a:pPr>
            <a:r>
              <a:rPr lang="en-US" sz="12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U1 should reduce emergency financing and inventory overhang before chasing another demand surge.
</a:t>
            </a:r>
            <a:pPr indent="0" marL="0">
              <a:buNone/>
            </a:pPr>
            <a:r>
              <a:rPr lang="en-US" sz="12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U1 teams should test whether R&amp;D and capacity choices are commercially ready, not only technically available.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6583680" y="1417320"/>
            <a:ext cx="438912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10" name="Text 8"/>
          <p:cNvSpPr/>
          <p:nvPr/>
        </p:nvSpPr>
        <p:spPr>
          <a:xfrm>
            <a:off x="6583680" y="1581912"/>
            <a:ext cx="4389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first task of an overextended universe is not growth. It is restoring the cash-flow credibility of growth.</a:t>
            </a:r>
            <a:endParaRPr lang="en-US" sz="850" dirty="0"/>
          </a:p>
        </p:txBody>
      </p:sp>
      <p:sp>
        <p:nvSpPr>
          <p:cNvPr id="11" name="Shape 9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12" name="Text 10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13" name="Text 11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What is U1’s most urgent repair?    › Which U2 practice should U1 imitate cautiously?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Universe 2 can learn from Universe 1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should avoid complacency and inspect its own deteriorations.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vs U2 • Round 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822960" y="1280160"/>
            <a:ext cx="5486400" cy="11430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U2 remains stronger on value, but several teams experienced sharp rank and valuation reversals.
</a:t>
            </a:r>
            <a:pPr indent="0" marL="0">
              <a:buNone/>
            </a:pPr>
            <a:r>
              <a:rPr lang="en-US" sz="12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High profitability can coexist with declining market share or weakened share price.
</a:t>
            </a:r>
            <a:pPr indent="0" marL="0">
              <a:buNone/>
            </a:pPr>
            <a:r>
              <a:rPr lang="en-US" sz="12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Round 5 should protect profitable share and avoid overconfidence from prior TSR leadership.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6583680" y="1417320"/>
            <a:ext cx="438912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10" name="Text 8"/>
          <p:cNvSpPr/>
          <p:nvPr/>
        </p:nvSpPr>
        <p:spPr>
          <a:xfrm>
            <a:off x="6583680" y="1581912"/>
            <a:ext cx="43891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better universe can still contain weak decisions. Leadership is not immunity from strategic drift.</a:t>
            </a:r>
            <a:endParaRPr lang="en-US" sz="850" dirty="0"/>
          </a:p>
        </p:txBody>
      </p:sp>
      <p:sp>
        <p:nvSpPr>
          <p:cNvPr id="11" name="Shape 9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12" name="Text 10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13" name="Text 11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U2 team is most vulnerable despite strong metrics?    › What warning from U1 should U2 heed now?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5 cross-universe teaching questions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the comparison to sharpen first-principles thinking.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vs U2 • Round 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822960" y="1234440"/>
            <a:ext cx="3200400" cy="53340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859536" y="12801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Theme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4023360" y="1234440"/>
            <a:ext cx="3200400" cy="53340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4059936" y="12801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Question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822960" y="1767840"/>
            <a:ext cx="3200400" cy="53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859536" y="18135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Value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4023360" y="1767840"/>
            <a:ext cx="3200400" cy="53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4059936" y="18135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Which universe created more cash-flow credibility?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822960" y="2301240"/>
            <a:ext cx="3200400" cy="53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859536" y="23469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Competition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4023360" y="2301240"/>
            <a:ext cx="3200400" cy="53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4059936" y="23469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Which universe showed more destructive competition?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822960" y="2834640"/>
            <a:ext cx="3200400" cy="53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859536" y="28803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Technology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4023360" y="2834640"/>
            <a:ext cx="3200400" cy="53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4059936" y="28803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Which universe invested with more option discipline?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822960" y="3368040"/>
            <a:ext cx="3200400" cy="53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859536" y="34137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Operations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4023360" y="3368040"/>
            <a:ext cx="3200400" cy="53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4059936" y="34137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Which universe carried more inventory/fulfilment risk?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822960" y="3901440"/>
            <a:ext cx="3200400" cy="53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859536" y="39471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Finance</a:t>
            </a:r>
            <a:endParaRPr lang="en-US" sz="1000" dirty="0"/>
          </a:p>
        </p:txBody>
      </p:sp>
      <p:sp>
        <p:nvSpPr>
          <p:cNvPr id="30" name="Shape 28"/>
          <p:cNvSpPr/>
          <p:nvPr/>
        </p:nvSpPr>
        <p:spPr>
          <a:xfrm>
            <a:off x="4023360" y="3901440"/>
            <a:ext cx="3200400" cy="5334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4059936" y="3947160"/>
            <a:ext cx="3127248" cy="441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Which universe can better survive a wrong assumption?</a:t>
            </a:r>
            <a:endParaRPr lang="en-US" sz="1000" dirty="0"/>
          </a:p>
        </p:txBody>
      </p:sp>
      <p:sp>
        <p:nvSpPr>
          <p:cNvPr id="32" name="Text 30"/>
          <p:cNvSpPr/>
          <p:nvPr/>
        </p:nvSpPr>
        <p:spPr>
          <a:xfrm>
            <a:off x="7635240" y="1508760"/>
            <a:ext cx="3657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33" name="Text 31"/>
          <p:cNvSpPr/>
          <p:nvPr/>
        </p:nvSpPr>
        <p:spPr>
          <a:xfrm>
            <a:off x="7635240" y="1673352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debrief should end with testable decision rules, not post-hoc stories.</a:t>
            </a:r>
            <a:endParaRPr lang="en-US" sz="850" dirty="0"/>
          </a:p>
        </p:txBody>
      </p:sp>
      <p:sp>
        <p:nvSpPr>
          <p:cNvPr id="34" name="Shape 32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36" name="Text 34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What would falsify your Round 5 strategy?    › What guardrail will stop you from repeating Round 4?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B122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73152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</a:rPr>
              <a:t>Cross-universe closing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417320"/>
            <a:ext cx="96012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000" b="1" dirty="0">
                <a:solidFill>
                  <a:srgbClr val="FFFFFF"/>
                </a:solidFill>
              </a:rPr>
              <a:t>The strongest universe is not the one with the largest activity. It is the one with the strongest value discipline.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914400" y="3657600"/>
            <a:ext cx="102412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D0D5DD"/>
                </a:solidFill>
              </a:rPr>
              <a:t>Round 5: forecast demand, price for contribution, invest with timing, produce with discipline, finance with guardrails.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D0D5DD"/>
                </a:solidFill>
              </a:rPr>
              <a:t>11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CESIM Round 4 Debrief</dc:title>
  <dc:subject>CESIM Global Challenge debrief</dc:subject>
  <dc:creator>OpenAI</dc:creator>
  <cp:lastModifiedBy>OpenAI</cp:lastModifiedBy>
  <cp:revision>1</cp:revision>
  <dcterms:created xsi:type="dcterms:W3CDTF">2026-08-17T09:43:37Z</dcterms:created>
  <dcterms:modified xsi:type="dcterms:W3CDTF">2026-08-17T09:43:37Z</dcterms:modified>
</cp:coreProperties>
</file>