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notesMasterIdLst>
    <p:notesMasterId r:id="rId28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323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502920"/>
            <a:ext cx="5486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CESIM Global Challenge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548640" y="1078992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FFFFFF"/>
                </a:solidFill>
              </a:rPr>
              <a:t>U1 • Round 4 Comparative Debrief</a:t>
            </a:r>
            <a:endParaRPr lang="en-US" sz="3400" dirty="0"/>
          </a:p>
        </p:txBody>
      </p:sp>
      <p:sp>
        <p:nvSpPr>
          <p:cNvPr id="4" name="Text 2"/>
          <p:cNvSpPr/>
          <p:nvPr/>
        </p:nvSpPr>
        <p:spPr>
          <a:xfrm>
            <a:off x="548640" y="1783080"/>
            <a:ext cx="4572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D0D5DD"/>
                </a:solidFill>
              </a:rPr>
              <a:t>GL Sec C Group July 2026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548640" y="2743200"/>
            <a:ext cx="4754880" cy="1188720"/>
          </a:xfrm>
          <a:prstGeom prst="roundRect">
            <a:avLst>
              <a:gd name="adj" fmla="val 6154"/>
            </a:avLst>
          </a:prstGeom>
          <a:solidFill>
            <a:srgbClr val="FFFFFF">
              <a:alpha val="93000"/>
            </a:srgbClr>
          </a:solidFill>
          <a:ln w="12700">
            <a:solidFill>
              <a:srgbClr val="FFFFFF">
                <a:alpha val="4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822960" y="2944368"/>
            <a:ext cx="2286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FFFFFF"/>
                </a:solidFill>
              </a:rPr>
              <a:t>Core teaching question</a:t>
            </a:r>
            <a:endParaRPr lang="en-US" sz="1000" dirty="0"/>
          </a:p>
        </p:txBody>
      </p:sp>
      <p:sp>
        <p:nvSpPr>
          <p:cNvPr id="7" name="Text 5"/>
          <p:cNvSpPr/>
          <p:nvPr/>
        </p:nvSpPr>
        <p:spPr>
          <a:xfrm>
            <a:off x="822960" y="3246120"/>
            <a:ext cx="4206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400" dirty="0">
                <a:solidFill>
                  <a:srgbClr val="FFFFFF"/>
                </a:solidFill>
              </a:rPr>
              <a:t>Which Round 4 decisions converted activity into durable shareholder value, and which choices weakened credibility for the next round?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548640" y="6309360"/>
            <a:ext cx="8229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D0D5DD"/>
                </a:solidFill>
              </a:rPr>
              <a:t>Subtle executive template • strong foreground–background contrast • rank flow and causal diagnosis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11430000" y="6309360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D0D5DD"/>
                </a:solidFill>
              </a:rPr>
              <a:t>1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How to read Round 4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Begin with the causal chain; do not stop at rank.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• R3→R4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U1 R1–R4 Excel results; principal criterion: cumulative TSR (p.a.)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548640" y="1143000"/>
            <a:ext cx="5486400" cy="2057400"/>
          </a:xfrm>
          <a:prstGeom prst="roundRect">
            <a:avLst>
              <a:gd name="adj" fmla="val 3556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777240" y="1325880"/>
            <a:ext cx="23774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3233A"/>
                </a:solidFill>
              </a:rPr>
              <a:t>Decision-to-value chain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777240" y="1874520"/>
            <a:ext cx="685800" cy="502920"/>
          </a:xfrm>
          <a:prstGeom prst="roundRect">
            <a:avLst>
              <a:gd name="adj" fmla="val 9091"/>
            </a:avLst>
          </a:prstGeom>
          <a:solidFill>
            <a:srgbClr val="EAF2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1" name="Text 9"/>
          <p:cNvSpPr/>
          <p:nvPr/>
        </p:nvSpPr>
        <p:spPr>
          <a:xfrm>
            <a:off x="813816" y="1984248"/>
            <a:ext cx="61264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650" b="1" dirty="0">
                <a:solidFill>
                  <a:srgbClr val="13233A"/>
                </a:solidFill>
              </a:rPr>
              <a:t>Assumption</a:t>
            </a:r>
            <a:endParaRPr lang="en-US" sz="650" dirty="0"/>
          </a:p>
        </p:txBody>
      </p:sp>
      <p:sp>
        <p:nvSpPr>
          <p:cNvPr id="12" name="Text 10"/>
          <p:cNvSpPr/>
          <p:nvPr/>
        </p:nvSpPr>
        <p:spPr>
          <a:xfrm>
            <a:off x="1490472" y="2011680"/>
            <a:ext cx="109728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667085"/>
                </a:solidFill>
              </a:rPr>
              <a:t>→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1600200" y="1874520"/>
            <a:ext cx="685800" cy="502920"/>
          </a:xfrm>
          <a:prstGeom prst="roundRect">
            <a:avLst>
              <a:gd name="adj" fmla="val 9091"/>
            </a:avLst>
          </a:prstGeom>
          <a:solidFill>
            <a:srgbClr val="E6FFFB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4" name="Text 12"/>
          <p:cNvSpPr/>
          <p:nvPr/>
        </p:nvSpPr>
        <p:spPr>
          <a:xfrm>
            <a:off x="1636776" y="1984248"/>
            <a:ext cx="61264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650" b="1" dirty="0">
                <a:solidFill>
                  <a:srgbClr val="13233A"/>
                </a:solidFill>
              </a:rPr>
              <a:t>Decision</a:t>
            </a:r>
            <a:endParaRPr lang="en-US" sz="650" dirty="0"/>
          </a:p>
        </p:txBody>
      </p:sp>
      <p:sp>
        <p:nvSpPr>
          <p:cNvPr id="15" name="Text 13"/>
          <p:cNvSpPr/>
          <p:nvPr/>
        </p:nvSpPr>
        <p:spPr>
          <a:xfrm>
            <a:off x="2313432" y="2011680"/>
            <a:ext cx="109728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667085"/>
                </a:solidFill>
              </a:rPr>
              <a:t>→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2423160" y="1874520"/>
            <a:ext cx="685800" cy="502920"/>
          </a:xfrm>
          <a:prstGeom prst="roundRect">
            <a:avLst>
              <a:gd name="adj" fmla="val 9091"/>
            </a:avLst>
          </a:prstGeom>
          <a:solidFill>
            <a:srgbClr val="EAF2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2459736" y="1984248"/>
            <a:ext cx="61264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650" b="1" dirty="0">
                <a:solidFill>
                  <a:srgbClr val="13233A"/>
                </a:solidFill>
              </a:rPr>
              <a:t>Operations</a:t>
            </a:r>
            <a:endParaRPr lang="en-US" sz="650" dirty="0"/>
          </a:p>
        </p:txBody>
      </p:sp>
      <p:sp>
        <p:nvSpPr>
          <p:cNvPr id="18" name="Text 16"/>
          <p:cNvSpPr/>
          <p:nvPr/>
        </p:nvSpPr>
        <p:spPr>
          <a:xfrm>
            <a:off x="3136392" y="2011680"/>
            <a:ext cx="109728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667085"/>
                </a:solidFill>
              </a:rPr>
              <a:t>→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3246120" y="1874520"/>
            <a:ext cx="685800" cy="502920"/>
          </a:xfrm>
          <a:prstGeom prst="roundRect">
            <a:avLst>
              <a:gd name="adj" fmla="val 9091"/>
            </a:avLst>
          </a:prstGeom>
          <a:solidFill>
            <a:srgbClr val="E6FFFB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0" name="Text 18"/>
          <p:cNvSpPr/>
          <p:nvPr/>
        </p:nvSpPr>
        <p:spPr>
          <a:xfrm>
            <a:off x="3282696" y="1984248"/>
            <a:ext cx="61264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650" b="1" dirty="0">
                <a:solidFill>
                  <a:srgbClr val="13233A"/>
                </a:solidFill>
              </a:rPr>
              <a:t>Market response</a:t>
            </a:r>
            <a:endParaRPr lang="en-US" sz="650" dirty="0"/>
          </a:p>
        </p:txBody>
      </p:sp>
      <p:sp>
        <p:nvSpPr>
          <p:cNvPr id="21" name="Text 19"/>
          <p:cNvSpPr/>
          <p:nvPr/>
        </p:nvSpPr>
        <p:spPr>
          <a:xfrm>
            <a:off x="3959352" y="2011680"/>
            <a:ext cx="109728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667085"/>
                </a:solidFill>
              </a:rPr>
              <a:t>→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069080" y="1874520"/>
            <a:ext cx="685800" cy="502920"/>
          </a:xfrm>
          <a:prstGeom prst="roundRect">
            <a:avLst>
              <a:gd name="adj" fmla="val 9091"/>
            </a:avLst>
          </a:prstGeom>
          <a:solidFill>
            <a:srgbClr val="EAF2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3" name="Text 21"/>
          <p:cNvSpPr/>
          <p:nvPr/>
        </p:nvSpPr>
        <p:spPr>
          <a:xfrm>
            <a:off x="4105656" y="1984248"/>
            <a:ext cx="61264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650" b="1" dirty="0">
                <a:solidFill>
                  <a:srgbClr val="13233A"/>
                </a:solidFill>
              </a:rPr>
              <a:t>Cash/Risk</a:t>
            </a:r>
            <a:endParaRPr lang="en-US" sz="650" dirty="0"/>
          </a:p>
        </p:txBody>
      </p:sp>
      <p:sp>
        <p:nvSpPr>
          <p:cNvPr id="24" name="Text 22"/>
          <p:cNvSpPr/>
          <p:nvPr/>
        </p:nvSpPr>
        <p:spPr>
          <a:xfrm>
            <a:off x="4782312" y="2011680"/>
            <a:ext cx="109728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667085"/>
                </a:solidFill>
              </a:rPr>
              <a:t>→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4892040" y="1874520"/>
            <a:ext cx="685800" cy="502920"/>
          </a:xfrm>
          <a:prstGeom prst="roundRect">
            <a:avLst>
              <a:gd name="adj" fmla="val 9091"/>
            </a:avLst>
          </a:prstGeom>
          <a:solidFill>
            <a:srgbClr val="E6FFFB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6" name="Text 24"/>
          <p:cNvSpPr/>
          <p:nvPr/>
        </p:nvSpPr>
        <p:spPr>
          <a:xfrm>
            <a:off x="4928616" y="1984248"/>
            <a:ext cx="61264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650" b="1" dirty="0">
                <a:solidFill>
                  <a:srgbClr val="13233A"/>
                </a:solidFill>
              </a:rPr>
              <a:t>Valuation/TSR</a:t>
            </a:r>
            <a:endParaRPr lang="en-US" sz="650" dirty="0"/>
          </a:p>
        </p:txBody>
      </p:sp>
      <p:sp>
        <p:nvSpPr>
          <p:cNvPr id="27" name="Shape 25"/>
          <p:cNvSpPr/>
          <p:nvPr/>
        </p:nvSpPr>
        <p:spPr>
          <a:xfrm>
            <a:off x="6400800" y="1143000"/>
            <a:ext cx="4937760" cy="2057400"/>
          </a:xfrm>
          <a:prstGeom prst="roundRect">
            <a:avLst>
              <a:gd name="adj" fmla="val 3556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8" name="Text 26"/>
          <p:cNvSpPr/>
          <p:nvPr/>
        </p:nvSpPr>
        <p:spPr>
          <a:xfrm>
            <a:off x="6629400" y="1325880"/>
            <a:ext cx="23774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3233A"/>
                </a:solidFill>
              </a:rPr>
              <a:t>Team-name continuity</a:t>
            </a:r>
            <a:endParaRPr lang="en-US" sz="1400" dirty="0"/>
          </a:p>
        </p:txBody>
      </p:sp>
      <p:sp>
        <p:nvSpPr>
          <p:cNvPr id="29" name="Shape 27"/>
          <p:cNvSpPr/>
          <p:nvPr/>
        </p:nvSpPr>
        <p:spPr>
          <a:xfrm>
            <a:off x="6629400" y="1691640"/>
            <a:ext cx="2194560" cy="25146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0" name="Text 28"/>
          <p:cNvSpPr/>
          <p:nvPr/>
        </p:nvSpPr>
        <p:spPr>
          <a:xfrm>
            <a:off x="6665976" y="1737360"/>
            <a:ext cx="2121408" cy="1600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R1</a:t>
            </a:r>
            <a:endParaRPr lang="en-US" sz="800" dirty="0"/>
          </a:p>
        </p:txBody>
      </p:sp>
      <p:sp>
        <p:nvSpPr>
          <p:cNvPr id="31" name="Shape 29"/>
          <p:cNvSpPr/>
          <p:nvPr/>
        </p:nvSpPr>
        <p:spPr>
          <a:xfrm>
            <a:off x="8823960" y="1691640"/>
            <a:ext cx="2194560" cy="25146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2" name="Text 30"/>
          <p:cNvSpPr/>
          <p:nvPr/>
        </p:nvSpPr>
        <p:spPr>
          <a:xfrm>
            <a:off x="8860536" y="1737360"/>
            <a:ext cx="2121408" cy="1600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R2–R4</a:t>
            </a:r>
            <a:endParaRPr lang="en-US" sz="800" dirty="0"/>
          </a:p>
        </p:txBody>
      </p:sp>
      <p:sp>
        <p:nvSpPr>
          <p:cNvPr id="33" name="Shape 31"/>
          <p:cNvSpPr/>
          <p:nvPr/>
        </p:nvSpPr>
        <p:spPr>
          <a:xfrm>
            <a:off x="6629400" y="1943100"/>
            <a:ext cx="2194560" cy="2514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4" name="Text 32"/>
          <p:cNvSpPr/>
          <p:nvPr/>
        </p:nvSpPr>
        <p:spPr>
          <a:xfrm>
            <a:off x="6665976" y="1988820"/>
            <a:ext cx="2121408" cy="1600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Red</a:t>
            </a:r>
            <a:endParaRPr lang="en-US" sz="800" dirty="0"/>
          </a:p>
        </p:txBody>
      </p:sp>
      <p:sp>
        <p:nvSpPr>
          <p:cNvPr id="35" name="Shape 33"/>
          <p:cNvSpPr/>
          <p:nvPr/>
        </p:nvSpPr>
        <p:spPr>
          <a:xfrm>
            <a:off x="8823960" y="1943100"/>
            <a:ext cx="2194560" cy="2514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6" name="Text 34"/>
          <p:cNvSpPr/>
          <p:nvPr/>
        </p:nvSpPr>
        <p:spPr>
          <a:xfrm>
            <a:off x="8860536" y="1988820"/>
            <a:ext cx="2121408" cy="1600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Harshad Mehta Gang</a:t>
            </a:r>
            <a:endParaRPr lang="en-US" sz="800" dirty="0"/>
          </a:p>
        </p:txBody>
      </p:sp>
      <p:sp>
        <p:nvSpPr>
          <p:cNvPr id="37" name="Shape 35"/>
          <p:cNvSpPr/>
          <p:nvPr/>
        </p:nvSpPr>
        <p:spPr>
          <a:xfrm>
            <a:off x="6629400" y="2194560"/>
            <a:ext cx="2194560" cy="2514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8" name="Text 36"/>
          <p:cNvSpPr/>
          <p:nvPr/>
        </p:nvSpPr>
        <p:spPr>
          <a:xfrm>
            <a:off x="6665976" y="2240280"/>
            <a:ext cx="2121408" cy="1600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Blue</a:t>
            </a:r>
            <a:endParaRPr lang="en-US" sz="800" dirty="0"/>
          </a:p>
        </p:txBody>
      </p:sp>
      <p:sp>
        <p:nvSpPr>
          <p:cNvPr id="39" name="Shape 37"/>
          <p:cNvSpPr/>
          <p:nvPr/>
        </p:nvSpPr>
        <p:spPr>
          <a:xfrm>
            <a:off x="8823960" y="2194560"/>
            <a:ext cx="2194560" cy="2514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0" name="Text 38"/>
          <p:cNvSpPr/>
          <p:nvPr/>
        </p:nvSpPr>
        <p:spPr>
          <a:xfrm>
            <a:off x="8860536" y="2240280"/>
            <a:ext cx="2121408" cy="1600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Lakshmi Chit Fund</a:t>
            </a:r>
            <a:endParaRPr lang="en-US" sz="800" dirty="0"/>
          </a:p>
        </p:txBody>
      </p:sp>
      <p:sp>
        <p:nvSpPr>
          <p:cNvPr id="41" name="Shape 39"/>
          <p:cNvSpPr/>
          <p:nvPr/>
        </p:nvSpPr>
        <p:spPr>
          <a:xfrm>
            <a:off x="6629400" y="2446020"/>
            <a:ext cx="2194560" cy="2514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2" name="Text 40"/>
          <p:cNvSpPr/>
          <p:nvPr/>
        </p:nvSpPr>
        <p:spPr>
          <a:xfrm>
            <a:off x="6665976" y="2491740"/>
            <a:ext cx="2121408" cy="1600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Orange</a:t>
            </a:r>
            <a:endParaRPr lang="en-US" sz="800" dirty="0"/>
          </a:p>
        </p:txBody>
      </p:sp>
      <p:sp>
        <p:nvSpPr>
          <p:cNvPr id="43" name="Shape 41"/>
          <p:cNvSpPr/>
          <p:nvPr/>
        </p:nvSpPr>
        <p:spPr>
          <a:xfrm>
            <a:off x="8823960" y="2446020"/>
            <a:ext cx="2194560" cy="2514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4" name="Text 42"/>
          <p:cNvSpPr/>
          <p:nvPr/>
        </p:nvSpPr>
        <p:spPr>
          <a:xfrm>
            <a:off x="8860536" y="2491740"/>
            <a:ext cx="2121408" cy="1600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Big Bulls</a:t>
            </a:r>
            <a:endParaRPr lang="en-US" sz="800" dirty="0"/>
          </a:p>
        </p:txBody>
      </p:sp>
      <p:sp>
        <p:nvSpPr>
          <p:cNvPr id="45" name="Text 43"/>
          <p:cNvSpPr/>
          <p:nvPr/>
        </p:nvSpPr>
        <p:spPr>
          <a:xfrm>
            <a:off x="731520" y="3794760"/>
            <a:ext cx="5486400" cy="9144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Cumulative TSR is the ranking criterion, but Round 4 movements also require share price, market cap, margins, cash and risk.
</a:t>
            </a:r>
            <a:pPr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Percentage-point changes are used for ROS, ROCE and market share.
</a:t>
            </a:r>
            <a:pPr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Loss-to-profit movement is treated as a turnaround, not conventional percentage growth.</a:t>
            </a:r>
            <a:endParaRPr lang="en-US" sz="1000" dirty="0"/>
          </a:p>
        </p:txBody>
      </p:sp>
      <p:sp>
        <p:nvSpPr>
          <p:cNvPr id="46" name="Text 44"/>
          <p:cNvSpPr/>
          <p:nvPr/>
        </p:nvSpPr>
        <p:spPr>
          <a:xfrm>
            <a:off x="6400800" y="3840480"/>
            <a:ext cx="484632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47" name="Text 45"/>
          <p:cNvSpPr/>
          <p:nvPr/>
        </p:nvSpPr>
        <p:spPr>
          <a:xfrm>
            <a:off x="6400800" y="4005072"/>
            <a:ext cx="48463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good Round 4 answer explains mechanism: which assumption changed, which decision followed, which metric moved, and what risk remains.</a:t>
            </a:r>
            <a:endParaRPr lang="en-US" sz="850" dirty="0"/>
          </a:p>
        </p:txBody>
      </p:sp>
      <p:sp>
        <p:nvSpPr>
          <p:cNvPr id="48" name="Shape 46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49" name="Text 47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50" name="Text 48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Round 3 assumption did your team carry into Round 4?    › Which evidence now confirms or rejects it?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Universe-level movement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universe changed scale, profitability, investment intensity and market value.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• R3→R4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U1 R1–R4 Excel results; principal criterion: cumulative TSR (p.a.)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594360" y="1143000"/>
            <a:ext cx="2057400" cy="1005840"/>
          </a:xfrm>
          <a:prstGeom prst="roundRect">
            <a:avLst>
              <a:gd name="adj" fmla="val 7273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704088" y="1252728"/>
            <a:ext cx="18379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Sales revenue</a:t>
            </a:r>
            <a:endParaRPr lang="en-US" sz="850" dirty="0"/>
          </a:p>
        </p:txBody>
      </p:sp>
      <p:sp>
        <p:nvSpPr>
          <p:cNvPr id="10" name="Text 8"/>
          <p:cNvSpPr/>
          <p:nvPr/>
        </p:nvSpPr>
        <p:spPr>
          <a:xfrm>
            <a:off x="704088" y="1527048"/>
            <a:ext cx="18379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B4231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15.6m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704088" y="1929384"/>
            <a:ext cx="18379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15.7m in R3 • -0.5%</a:t>
            </a:r>
            <a:endParaRPr lang="en-US" sz="770" dirty="0"/>
          </a:p>
        </p:txBody>
      </p:sp>
      <p:sp>
        <p:nvSpPr>
          <p:cNvPr id="12" name="Shape 10"/>
          <p:cNvSpPr/>
          <p:nvPr/>
        </p:nvSpPr>
        <p:spPr>
          <a:xfrm>
            <a:off x="2880360" y="1143000"/>
            <a:ext cx="2057400" cy="1005840"/>
          </a:xfrm>
          <a:prstGeom prst="roundRect">
            <a:avLst>
              <a:gd name="adj" fmla="val 7273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2990088" y="1252728"/>
            <a:ext cx="18379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Profit</a:t>
            </a:r>
            <a:endParaRPr lang="en-US" sz="850" dirty="0"/>
          </a:p>
        </p:txBody>
      </p:sp>
      <p:sp>
        <p:nvSpPr>
          <p:cNvPr id="14" name="Text 12"/>
          <p:cNvSpPr/>
          <p:nvPr/>
        </p:nvSpPr>
        <p:spPr>
          <a:xfrm>
            <a:off x="2990088" y="1527048"/>
            <a:ext cx="18379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580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-0.6m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2990088" y="1929384"/>
            <a:ext cx="18379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-0.6m in R3 • -2.8%</a:t>
            </a:r>
            <a:endParaRPr lang="en-US" sz="770" dirty="0"/>
          </a:p>
        </p:txBody>
      </p:sp>
      <p:sp>
        <p:nvSpPr>
          <p:cNvPr id="16" name="Shape 14"/>
          <p:cNvSpPr/>
          <p:nvPr/>
        </p:nvSpPr>
        <p:spPr>
          <a:xfrm>
            <a:off x="5166360" y="1143000"/>
            <a:ext cx="2057400" cy="1005840"/>
          </a:xfrm>
          <a:prstGeom prst="roundRect">
            <a:avLst>
              <a:gd name="adj" fmla="val 7273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5276088" y="1252728"/>
            <a:ext cx="18379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R&amp;D</a:t>
            </a:r>
            <a:endParaRPr lang="en-US" sz="850" dirty="0"/>
          </a:p>
        </p:txBody>
      </p:sp>
      <p:sp>
        <p:nvSpPr>
          <p:cNvPr id="18" name="Text 16"/>
          <p:cNvSpPr/>
          <p:nvPr/>
        </p:nvSpPr>
        <p:spPr>
          <a:xfrm>
            <a:off x="5276088" y="1527048"/>
            <a:ext cx="18379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0F766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2.1m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5276088" y="1929384"/>
            <a:ext cx="18379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4.2m in R3 • -49.4%</a:t>
            </a:r>
            <a:endParaRPr lang="en-US" sz="770" dirty="0"/>
          </a:p>
        </p:txBody>
      </p:sp>
      <p:sp>
        <p:nvSpPr>
          <p:cNvPr id="20" name="Shape 18"/>
          <p:cNvSpPr/>
          <p:nvPr/>
        </p:nvSpPr>
        <p:spPr>
          <a:xfrm>
            <a:off x="7452360" y="1143000"/>
            <a:ext cx="2057400" cy="1005840"/>
          </a:xfrm>
          <a:prstGeom prst="roundRect">
            <a:avLst>
              <a:gd name="adj" fmla="val 7273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7562088" y="1252728"/>
            <a:ext cx="18379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Inventory</a:t>
            </a:r>
            <a:endParaRPr lang="en-US" sz="850" dirty="0"/>
          </a:p>
        </p:txBody>
      </p:sp>
      <p:sp>
        <p:nvSpPr>
          <p:cNvPr id="22" name="Text 20"/>
          <p:cNvSpPr/>
          <p:nvPr/>
        </p:nvSpPr>
        <p:spPr>
          <a:xfrm>
            <a:off x="7562088" y="1527048"/>
            <a:ext cx="18379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B4530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4.3m</a:t>
            </a:r>
            <a:endParaRPr lang="en-US" sz="1800" dirty="0"/>
          </a:p>
        </p:txBody>
      </p:sp>
      <p:sp>
        <p:nvSpPr>
          <p:cNvPr id="23" name="Text 21"/>
          <p:cNvSpPr/>
          <p:nvPr/>
        </p:nvSpPr>
        <p:spPr>
          <a:xfrm>
            <a:off x="7562088" y="1929384"/>
            <a:ext cx="18379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4.1m in R3 • +4.9%</a:t>
            </a:r>
            <a:endParaRPr lang="en-US" sz="770" dirty="0"/>
          </a:p>
        </p:txBody>
      </p:sp>
      <p:sp>
        <p:nvSpPr>
          <p:cNvPr id="24" name="Shape 22"/>
          <p:cNvSpPr/>
          <p:nvPr/>
        </p:nvSpPr>
        <p:spPr>
          <a:xfrm>
            <a:off x="9738360" y="1143000"/>
            <a:ext cx="2057400" cy="1005840"/>
          </a:xfrm>
          <a:prstGeom prst="roundRect">
            <a:avLst>
              <a:gd name="adj" fmla="val 7273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9848088" y="1252728"/>
            <a:ext cx="18379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Market cap</a:t>
            </a:r>
            <a:endParaRPr lang="en-US" sz="850" dirty="0"/>
          </a:p>
        </p:txBody>
      </p:sp>
      <p:sp>
        <p:nvSpPr>
          <p:cNvPr id="26" name="Text 24"/>
          <p:cNvSpPr/>
          <p:nvPr/>
        </p:nvSpPr>
        <p:spPr>
          <a:xfrm>
            <a:off x="9848088" y="1527048"/>
            <a:ext cx="18379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B4231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31.3m</a:t>
            </a:r>
            <a:endParaRPr lang="en-US" sz="1800" dirty="0"/>
          </a:p>
        </p:txBody>
      </p:sp>
      <p:sp>
        <p:nvSpPr>
          <p:cNvPr id="27" name="Text 25"/>
          <p:cNvSpPr/>
          <p:nvPr/>
        </p:nvSpPr>
        <p:spPr>
          <a:xfrm>
            <a:off x="9848088" y="1929384"/>
            <a:ext cx="18379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46.3m in R3 • -32.4%</a:t>
            </a:r>
            <a:endParaRPr lang="en-US" sz="770" dirty="0"/>
          </a:p>
        </p:txBody>
      </p:sp>
      <p:sp>
        <p:nvSpPr>
          <p:cNvPr id="28" name="Text 26"/>
          <p:cNvSpPr/>
          <p:nvPr/>
        </p:nvSpPr>
        <p:spPr>
          <a:xfrm>
            <a:off x="685800" y="2770632"/>
            <a:ext cx="1188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Sales</a:t>
            </a:r>
            <a:endParaRPr lang="en-US" sz="850" dirty="0"/>
          </a:p>
        </p:txBody>
      </p:sp>
      <p:sp>
        <p:nvSpPr>
          <p:cNvPr id="29" name="Shape 27"/>
          <p:cNvSpPr/>
          <p:nvPr/>
        </p:nvSpPr>
        <p:spPr>
          <a:xfrm>
            <a:off x="2925129" y="2770632"/>
            <a:ext cx="26555" cy="249631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30" name="Text 28"/>
          <p:cNvSpPr/>
          <p:nvPr/>
        </p:nvSpPr>
        <p:spPr>
          <a:xfrm>
            <a:off x="5848502" y="277063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-0.5%</a:t>
            </a:r>
            <a:endParaRPr lang="en-US" sz="800" dirty="0"/>
          </a:p>
        </p:txBody>
      </p:sp>
      <p:sp>
        <p:nvSpPr>
          <p:cNvPr id="31" name="Text 29"/>
          <p:cNvSpPr/>
          <p:nvPr/>
        </p:nvSpPr>
        <p:spPr>
          <a:xfrm>
            <a:off x="685800" y="3163824"/>
            <a:ext cx="1188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Profit</a:t>
            </a:r>
            <a:endParaRPr lang="en-US" sz="850" dirty="0"/>
          </a:p>
        </p:txBody>
      </p:sp>
      <p:sp>
        <p:nvSpPr>
          <p:cNvPr id="32" name="Shape 30"/>
          <p:cNvSpPr/>
          <p:nvPr/>
        </p:nvSpPr>
        <p:spPr>
          <a:xfrm>
            <a:off x="2793759" y="3163824"/>
            <a:ext cx="157925" cy="249631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33" name="Text 31"/>
          <p:cNvSpPr/>
          <p:nvPr/>
        </p:nvSpPr>
        <p:spPr>
          <a:xfrm>
            <a:off x="5848502" y="3163824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-2.8%</a:t>
            </a:r>
            <a:endParaRPr lang="en-US" sz="800" dirty="0"/>
          </a:p>
        </p:txBody>
      </p:sp>
      <p:sp>
        <p:nvSpPr>
          <p:cNvPr id="34" name="Text 32"/>
          <p:cNvSpPr/>
          <p:nvPr/>
        </p:nvSpPr>
        <p:spPr>
          <a:xfrm>
            <a:off x="685800" y="3557016"/>
            <a:ext cx="1188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R&amp;D</a:t>
            </a:r>
            <a:endParaRPr lang="en-US" sz="850" dirty="0"/>
          </a:p>
        </p:txBody>
      </p:sp>
      <p:sp>
        <p:nvSpPr>
          <p:cNvPr id="35" name="Shape 33"/>
          <p:cNvSpPr/>
          <p:nvPr/>
        </p:nvSpPr>
        <p:spPr>
          <a:xfrm>
            <a:off x="146304" y="3557016"/>
            <a:ext cx="2805379" cy="249631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36" name="Text 34"/>
          <p:cNvSpPr/>
          <p:nvPr/>
        </p:nvSpPr>
        <p:spPr>
          <a:xfrm>
            <a:off x="5848502" y="3557016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-49.4%</a:t>
            </a:r>
            <a:endParaRPr lang="en-US" sz="800" dirty="0"/>
          </a:p>
        </p:txBody>
      </p:sp>
      <p:sp>
        <p:nvSpPr>
          <p:cNvPr id="37" name="Text 35"/>
          <p:cNvSpPr/>
          <p:nvPr/>
        </p:nvSpPr>
        <p:spPr>
          <a:xfrm>
            <a:off x="685800" y="3950208"/>
            <a:ext cx="1188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Inventory</a:t>
            </a:r>
            <a:endParaRPr lang="en-US" sz="850" dirty="0"/>
          </a:p>
        </p:txBody>
      </p:sp>
      <p:sp>
        <p:nvSpPr>
          <p:cNvPr id="38" name="Shape 36"/>
          <p:cNvSpPr/>
          <p:nvPr/>
        </p:nvSpPr>
        <p:spPr>
          <a:xfrm>
            <a:off x="2951683" y="3950208"/>
            <a:ext cx="277990" cy="249631"/>
          </a:xfrm>
          <a:prstGeom prst="rect">
            <a:avLst/>
          </a:prstGeom>
          <a:solidFill>
            <a:srgbClr val="0F766E"/>
          </a:solidFill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39" name="Text 37"/>
          <p:cNvSpPr/>
          <p:nvPr/>
        </p:nvSpPr>
        <p:spPr>
          <a:xfrm>
            <a:off x="5848502" y="3950208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+4.9%</a:t>
            </a:r>
            <a:endParaRPr lang="en-US" sz="800" dirty="0"/>
          </a:p>
        </p:txBody>
      </p:sp>
      <p:sp>
        <p:nvSpPr>
          <p:cNvPr id="40" name="Text 38"/>
          <p:cNvSpPr/>
          <p:nvPr/>
        </p:nvSpPr>
        <p:spPr>
          <a:xfrm>
            <a:off x="685800" y="4343400"/>
            <a:ext cx="1188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Market cap</a:t>
            </a:r>
            <a:endParaRPr lang="en-US" sz="850" dirty="0"/>
          </a:p>
        </p:txBody>
      </p:sp>
      <p:sp>
        <p:nvSpPr>
          <p:cNvPr id="41" name="Shape 39"/>
          <p:cNvSpPr/>
          <p:nvPr/>
        </p:nvSpPr>
        <p:spPr>
          <a:xfrm>
            <a:off x="1112357" y="4343400"/>
            <a:ext cx="1839327" cy="249631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42" name="Text 40"/>
          <p:cNvSpPr/>
          <p:nvPr/>
        </p:nvSpPr>
        <p:spPr>
          <a:xfrm>
            <a:off x="5848502" y="4343400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-32.4%</a:t>
            </a:r>
            <a:endParaRPr lang="en-US" sz="800" dirty="0"/>
          </a:p>
        </p:txBody>
      </p:sp>
      <p:sp>
        <p:nvSpPr>
          <p:cNvPr id="43" name="Shape 41"/>
          <p:cNvSpPr/>
          <p:nvPr/>
        </p:nvSpPr>
        <p:spPr>
          <a:xfrm>
            <a:off x="2951683" y="2743200"/>
            <a:ext cx="0" cy="205740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4" name="Text 42"/>
          <p:cNvSpPr/>
          <p:nvPr/>
        </p:nvSpPr>
        <p:spPr>
          <a:xfrm>
            <a:off x="6492240" y="2788920"/>
            <a:ext cx="4754880" cy="10972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1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Universe 1 stayed near the same sales scale, but aggregate market value fell sharply. The core question is why operational recovery in some teams did not translate into shared valuation strength.
</a:t>
            </a:r>
            <a:pPr indent="0" marL="0">
              <a:buNone/>
            </a:pPr>
            <a:r>
              <a:rPr lang="en-US" sz="11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The average can conceal crisis cases. Read the movement by team and by causal driver.</a:t>
            </a:r>
            <a:endParaRPr lang="en-US" sz="1100" dirty="0"/>
          </a:p>
        </p:txBody>
      </p:sp>
      <p:sp>
        <p:nvSpPr>
          <p:cNvPr id="45" name="Text 43"/>
          <p:cNvSpPr/>
          <p:nvPr/>
        </p:nvSpPr>
        <p:spPr>
          <a:xfrm>
            <a:off x="6492240" y="4251960"/>
            <a:ext cx="47548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46" name="Text 44"/>
          <p:cNvSpPr/>
          <p:nvPr/>
        </p:nvSpPr>
        <p:spPr>
          <a:xfrm>
            <a:off x="6492240" y="4416552"/>
            <a:ext cx="47548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universe is healthy only when sales convert into margin, cash and risk-adjusted value. Bigger activity is not automatically better value.</a:t>
            </a:r>
            <a:endParaRPr lang="en-US" sz="850" dirty="0"/>
          </a:p>
        </p:txBody>
      </p:sp>
      <p:sp>
        <p:nvSpPr>
          <p:cNvPr id="47" name="Shape 45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48" name="Text 46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49" name="Text 47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movement is most worrying: profit, inventory, R&amp;D, or market value?    › Does the universe look more disciplined than in Round 3?</a:t>
            </a:r>
            <a:endParaRPr lang="en-US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Round 4 leaderboard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Ranking by cumulative total shareholder return (p.a.).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• R3→R4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U1 R1–R4 Excel results; principal criterion: cumulative TSR (p.a.)</a:t>
            </a:r>
            <a:endParaRPr lang="en-US" sz="750" dirty="0"/>
          </a:p>
        </p:txBody>
      </p:sp>
      <p:sp>
        <p:nvSpPr>
          <p:cNvPr id="8" name="Text 6"/>
          <p:cNvSpPr/>
          <p:nvPr/>
        </p:nvSpPr>
        <p:spPr>
          <a:xfrm>
            <a:off x="731520" y="1261872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1st Big Bulls</a:t>
            </a:r>
            <a:endParaRPr lang="en-US" sz="850" dirty="0"/>
          </a:p>
        </p:txBody>
      </p:sp>
      <p:sp>
        <p:nvSpPr>
          <p:cNvPr id="9" name="Shape 7"/>
          <p:cNvSpPr/>
          <p:nvPr/>
        </p:nvSpPr>
        <p:spPr>
          <a:xfrm>
            <a:off x="3074213" y="1261872"/>
            <a:ext cx="630822" cy="329184"/>
          </a:xfrm>
          <a:prstGeom prst="rect">
            <a:avLst/>
          </a:prstGeom>
          <a:solidFill>
            <a:srgbClr val="0F766E"/>
          </a:solidFill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10" name="Text 8"/>
          <p:cNvSpPr/>
          <p:nvPr/>
        </p:nvSpPr>
        <p:spPr>
          <a:xfrm>
            <a:off x="6066130" y="126187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5.5%</a:t>
            </a:r>
            <a:endParaRPr lang="en-US" sz="800" dirty="0"/>
          </a:p>
        </p:txBody>
      </p:sp>
      <p:sp>
        <p:nvSpPr>
          <p:cNvPr id="11" name="Text 9"/>
          <p:cNvSpPr/>
          <p:nvPr/>
        </p:nvSpPr>
        <p:spPr>
          <a:xfrm>
            <a:off x="731520" y="1803981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2nd Green</a:t>
            </a:r>
            <a:endParaRPr lang="en-US" sz="850" dirty="0"/>
          </a:p>
        </p:txBody>
      </p:sp>
      <p:sp>
        <p:nvSpPr>
          <p:cNvPr id="12" name="Shape 10"/>
          <p:cNvSpPr/>
          <p:nvPr/>
        </p:nvSpPr>
        <p:spPr>
          <a:xfrm>
            <a:off x="2869203" y="1803981"/>
            <a:ext cx="205010" cy="329184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6066130" y="1803981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-1.8%</a:t>
            </a:r>
            <a:endParaRPr lang="en-US" sz="800" dirty="0"/>
          </a:p>
        </p:txBody>
      </p:sp>
      <p:sp>
        <p:nvSpPr>
          <p:cNvPr id="14" name="Text 12"/>
          <p:cNvSpPr/>
          <p:nvPr/>
        </p:nvSpPr>
        <p:spPr>
          <a:xfrm>
            <a:off x="731520" y="2346089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3rd Akatsuki</a:t>
            </a:r>
            <a:endParaRPr lang="en-US" sz="850" dirty="0"/>
          </a:p>
        </p:txBody>
      </p:sp>
      <p:sp>
        <p:nvSpPr>
          <p:cNvPr id="15" name="Shape 13"/>
          <p:cNvSpPr/>
          <p:nvPr/>
        </p:nvSpPr>
        <p:spPr>
          <a:xfrm>
            <a:off x="2796377" y="2346089"/>
            <a:ext cx="277836" cy="329184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16" name="Text 14"/>
          <p:cNvSpPr/>
          <p:nvPr/>
        </p:nvSpPr>
        <p:spPr>
          <a:xfrm>
            <a:off x="6066130" y="2346089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-2.4%</a:t>
            </a:r>
            <a:endParaRPr lang="en-US" sz="800" dirty="0"/>
          </a:p>
        </p:txBody>
      </p:sp>
      <p:sp>
        <p:nvSpPr>
          <p:cNvPr id="17" name="Text 15"/>
          <p:cNvSpPr/>
          <p:nvPr/>
        </p:nvSpPr>
        <p:spPr>
          <a:xfrm>
            <a:off x="731520" y="2888198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4th Grey</a:t>
            </a:r>
            <a:endParaRPr lang="en-US" sz="850" dirty="0"/>
          </a:p>
        </p:txBody>
      </p:sp>
      <p:sp>
        <p:nvSpPr>
          <p:cNvPr id="18" name="Shape 16"/>
          <p:cNvSpPr/>
          <p:nvPr/>
        </p:nvSpPr>
        <p:spPr>
          <a:xfrm>
            <a:off x="2542726" y="2888198"/>
            <a:ext cx="531487" cy="329184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19" name="Text 17"/>
          <p:cNvSpPr/>
          <p:nvPr/>
        </p:nvSpPr>
        <p:spPr>
          <a:xfrm>
            <a:off x="6066130" y="2888198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-4.6%</a:t>
            </a:r>
            <a:endParaRPr lang="en-US" sz="800" dirty="0"/>
          </a:p>
        </p:txBody>
      </p:sp>
      <p:sp>
        <p:nvSpPr>
          <p:cNvPr id="20" name="Text 18"/>
          <p:cNvSpPr/>
          <p:nvPr/>
        </p:nvSpPr>
        <p:spPr>
          <a:xfrm>
            <a:off x="731520" y="3430306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5th Pink</a:t>
            </a:r>
            <a:endParaRPr lang="en-US" sz="850" dirty="0"/>
          </a:p>
        </p:txBody>
      </p:sp>
      <p:sp>
        <p:nvSpPr>
          <p:cNvPr id="21" name="Shape 19"/>
          <p:cNvSpPr/>
          <p:nvPr/>
        </p:nvSpPr>
        <p:spPr>
          <a:xfrm>
            <a:off x="1947759" y="3430306"/>
            <a:ext cx="1126454" cy="329184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22" name="Text 20"/>
          <p:cNvSpPr/>
          <p:nvPr/>
        </p:nvSpPr>
        <p:spPr>
          <a:xfrm>
            <a:off x="6066130" y="3430306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-9.9%</a:t>
            </a:r>
            <a:endParaRPr lang="en-US" sz="800" dirty="0"/>
          </a:p>
        </p:txBody>
      </p:sp>
      <p:sp>
        <p:nvSpPr>
          <p:cNvPr id="23" name="Text 21"/>
          <p:cNvSpPr/>
          <p:nvPr/>
        </p:nvSpPr>
        <p:spPr>
          <a:xfrm>
            <a:off x="731520" y="3972415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6th Harshad Mehta Gang</a:t>
            </a:r>
            <a:endParaRPr lang="en-US" sz="850" dirty="0"/>
          </a:p>
        </p:txBody>
      </p:sp>
      <p:sp>
        <p:nvSpPr>
          <p:cNvPr id="24" name="Shape 22"/>
          <p:cNvSpPr/>
          <p:nvPr/>
        </p:nvSpPr>
        <p:spPr>
          <a:xfrm>
            <a:off x="574134" y="3972415"/>
            <a:ext cx="2500078" cy="329184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6066130" y="3972415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-21.9%</a:t>
            </a:r>
            <a:endParaRPr lang="en-US" sz="800" dirty="0"/>
          </a:p>
        </p:txBody>
      </p:sp>
      <p:sp>
        <p:nvSpPr>
          <p:cNvPr id="26" name="Text 24"/>
          <p:cNvSpPr/>
          <p:nvPr/>
        </p:nvSpPr>
        <p:spPr>
          <a:xfrm>
            <a:off x="731520" y="4514523"/>
            <a:ext cx="2194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7th Lakshmi Chit Fund</a:t>
            </a:r>
            <a:endParaRPr lang="en-US" sz="850" dirty="0"/>
          </a:p>
        </p:txBody>
      </p:sp>
      <p:sp>
        <p:nvSpPr>
          <p:cNvPr id="27" name="Shape 25"/>
          <p:cNvSpPr/>
          <p:nvPr/>
        </p:nvSpPr>
        <p:spPr>
          <a:xfrm>
            <a:off x="173736" y="4514523"/>
            <a:ext cx="2900477" cy="329184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28" name="Text 26"/>
          <p:cNvSpPr/>
          <p:nvPr/>
        </p:nvSpPr>
        <p:spPr>
          <a:xfrm>
            <a:off x="6066130" y="4514523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-25.4%</a:t>
            </a:r>
            <a:endParaRPr lang="en-US" sz="800" dirty="0"/>
          </a:p>
        </p:txBody>
      </p:sp>
      <p:sp>
        <p:nvSpPr>
          <p:cNvPr id="29" name="Shape 27"/>
          <p:cNvSpPr/>
          <p:nvPr/>
        </p:nvSpPr>
        <p:spPr>
          <a:xfrm>
            <a:off x="3074213" y="1234440"/>
            <a:ext cx="0" cy="388620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0" name="Shape 28"/>
          <p:cNvSpPr/>
          <p:nvPr/>
        </p:nvSpPr>
        <p:spPr>
          <a:xfrm>
            <a:off x="6675120" y="1280160"/>
            <a:ext cx="2286000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1" name="Text 29"/>
          <p:cNvSpPr/>
          <p:nvPr/>
        </p:nvSpPr>
        <p:spPr>
          <a:xfrm>
            <a:off x="6784848" y="1389888"/>
            <a:ext cx="20665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Leader</a:t>
            </a:r>
            <a:endParaRPr lang="en-US" sz="850" dirty="0"/>
          </a:p>
        </p:txBody>
      </p:sp>
      <p:sp>
        <p:nvSpPr>
          <p:cNvPr id="32" name="Text 30"/>
          <p:cNvSpPr/>
          <p:nvPr/>
        </p:nvSpPr>
        <p:spPr>
          <a:xfrm>
            <a:off x="6784848" y="1664208"/>
            <a:ext cx="20665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0F766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Big Bulls</a:t>
            </a:r>
            <a:endParaRPr lang="en-US" sz="1800" dirty="0"/>
          </a:p>
        </p:txBody>
      </p:sp>
      <p:sp>
        <p:nvSpPr>
          <p:cNvPr id="33" name="Text 31"/>
          <p:cNvSpPr/>
          <p:nvPr/>
        </p:nvSpPr>
        <p:spPr>
          <a:xfrm>
            <a:off x="6784848" y="2066544"/>
            <a:ext cx="20665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5.5% TSR</a:t>
            </a:r>
            <a:endParaRPr lang="en-US" sz="770" dirty="0"/>
          </a:p>
        </p:txBody>
      </p:sp>
      <p:sp>
        <p:nvSpPr>
          <p:cNvPr id="34" name="Shape 32"/>
          <p:cNvSpPr/>
          <p:nvPr/>
        </p:nvSpPr>
        <p:spPr>
          <a:xfrm>
            <a:off x="9144000" y="1280160"/>
            <a:ext cx="2286000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5" name="Text 33"/>
          <p:cNvSpPr/>
          <p:nvPr/>
        </p:nvSpPr>
        <p:spPr>
          <a:xfrm>
            <a:off x="9253728" y="1389888"/>
            <a:ext cx="20665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Deepest trouble</a:t>
            </a:r>
            <a:endParaRPr lang="en-US" sz="850" dirty="0"/>
          </a:p>
        </p:txBody>
      </p:sp>
      <p:sp>
        <p:nvSpPr>
          <p:cNvPr id="36" name="Text 34"/>
          <p:cNvSpPr/>
          <p:nvPr/>
        </p:nvSpPr>
        <p:spPr>
          <a:xfrm>
            <a:off x="9253728" y="1664208"/>
            <a:ext cx="20665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B4231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Lakshmi Chit Fund</a:t>
            </a:r>
            <a:endParaRPr lang="en-US" sz="1800" dirty="0"/>
          </a:p>
        </p:txBody>
      </p:sp>
      <p:sp>
        <p:nvSpPr>
          <p:cNvPr id="37" name="Text 35"/>
          <p:cNvSpPr/>
          <p:nvPr/>
        </p:nvSpPr>
        <p:spPr>
          <a:xfrm>
            <a:off x="9253728" y="2066544"/>
            <a:ext cx="20665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-25.4% TSR</a:t>
            </a:r>
            <a:endParaRPr lang="en-US" sz="770" dirty="0"/>
          </a:p>
        </p:txBody>
      </p:sp>
      <p:sp>
        <p:nvSpPr>
          <p:cNvPr id="38" name="Text 36"/>
          <p:cNvSpPr/>
          <p:nvPr/>
        </p:nvSpPr>
        <p:spPr>
          <a:xfrm>
            <a:off x="6766560" y="2743200"/>
            <a:ext cx="4480560" cy="82296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Big Bulls leads the formal ranking, but the leader's sustainability must be tested against margins, cash and risk.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Lakshmi Chit Fund has the weakest investor confidence signal and needs a rescue logic, not cosmetic adjustment.</a:t>
            </a:r>
            <a:endParaRPr lang="en-US" sz="1050" dirty="0"/>
          </a:p>
        </p:txBody>
      </p:sp>
      <p:sp>
        <p:nvSpPr>
          <p:cNvPr id="39" name="Text 37"/>
          <p:cNvSpPr/>
          <p:nvPr/>
        </p:nvSpPr>
        <p:spPr>
          <a:xfrm>
            <a:off x="6766560" y="4251960"/>
            <a:ext cx="448056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40" name="Text 38"/>
          <p:cNvSpPr/>
          <p:nvPr/>
        </p:nvSpPr>
        <p:spPr>
          <a:xfrm>
            <a:off x="6766560" y="4416552"/>
            <a:ext cx="44805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Rank is a symptom. The managerial explanation lies in customer capture, margin conversion, capital discipline and risk.</a:t>
            </a:r>
            <a:endParaRPr lang="en-US" sz="850" dirty="0"/>
          </a:p>
        </p:txBody>
      </p:sp>
      <p:sp>
        <p:nvSpPr>
          <p:cNvPr id="41" name="Shape 39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42" name="Text 40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43" name="Text 41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Why is Big Bulls leading on TSR?    › What evidence would make you distrust the rank table?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Rank movement: Round 1 → Round 4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flow map shows learning, compounding, collapse and recovery.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• R3→R4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U1 R1–R4 Excel results; principal criterion: cumulative TSR (p.a.)</a:t>
            </a:r>
            <a:endParaRPr lang="en-US" sz="750" dirty="0"/>
          </a:p>
        </p:txBody>
      </p:sp>
      <p:sp>
        <p:nvSpPr>
          <p:cNvPr id="8" name="Text 6"/>
          <p:cNvSpPr/>
          <p:nvPr/>
        </p:nvSpPr>
        <p:spPr>
          <a:xfrm>
            <a:off x="868680" y="1143000"/>
            <a:ext cx="502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13233A"/>
                </a:solidFill>
              </a:rPr>
              <a:t>R1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3581400" y="1143000"/>
            <a:ext cx="502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13233A"/>
                </a:solidFill>
              </a:rPr>
              <a:t>R2</a:t>
            </a:r>
            <a:endParaRPr lang="en-US" sz="900" dirty="0"/>
          </a:p>
        </p:txBody>
      </p:sp>
      <p:sp>
        <p:nvSpPr>
          <p:cNvPr id="10" name="Text 8"/>
          <p:cNvSpPr/>
          <p:nvPr/>
        </p:nvSpPr>
        <p:spPr>
          <a:xfrm>
            <a:off x="6294120" y="1143000"/>
            <a:ext cx="502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13233A"/>
                </a:solidFill>
              </a:rPr>
              <a:t>R3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9006840" y="1143000"/>
            <a:ext cx="502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13233A"/>
                </a:solidFill>
              </a:rPr>
              <a:t>R4</a:t>
            </a:r>
            <a:endParaRPr lang="en-US" sz="900" dirty="0"/>
          </a:p>
        </p:txBody>
      </p:sp>
      <p:sp>
        <p:nvSpPr>
          <p:cNvPr id="12" name="Shape 10"/>
          <p:cNvSpPr/>
          <p:nvPr/>
        </p:nvSpPr>
        <p:spPr>
          <a:xfrm>
            <a:off x="1005840" y="1371600"/>
            <a:ext cx="8138160" cy="0"/>
          </a:xfrm>
          <a:prstGeom prst="line">
            <a:avLst/>
          </a:prstGeom>
          <a:noFill/>
          <a:ln w="12700">
            <a:solidFill>
              <a:srgbClr val="E6EAF0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777240" y="1298448"/>
            <a:ext cx="164592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00" dirty="0">
                <a:solidFill>
                  <a:srgbClr val="667085"/>
                </a:solidFill>
              </a:rPr>
              <a:t>1</a:t>
            </a:r>
            <a:endParaRPr lang="en-US" sz="700" dirty="0"/>
          </a:p>
        </p:txBody>
      </p:sp>
      <p:sp>
        <p:nvSpPr>
          <p:cNvPr id="14" name="Shape 12"/>
          <p:cNvSpPr/>
          <p:nvPr/>
        </p:nvSpPr>
        <p:spPr>
          <a:xfrm>
            <a:off x="1005840" y="1973580"/>
            <a:ext cx="8138160" cy="0"/>
          </a:xfrm>
          <a:prstGeom prst="line">
            <a:avLst/>
          </a:prstGeom>
          <a:noFill/>
          <a:ln w="12700">
            <a:solidFill>
              <a:srgbClr val="E6EAF0"/>
            </a:solidFill>
            <a:prstDash val="solid"/>
          </a:ln>
        </p:spPr>
        <p:txBody>
          <a:bodyPr/>
          <a:p/>
        </p:txBody>
      </p:sp>
      <p:sp>
        <p:nvSpPr>
          <p:cNvPr id="15" name="Text 13"/>
          <p:cNvSpPr/>
          <p:nvPr/>
        </p:nvSpPr>
        <p:spPr>
          <a:xfrm>
            <a:off x="777240" y="1900428"/>
            <a:ext cx="164592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00" dirty="0">
                <a:solidFill>
                  <a:srgbClr val="667085"/>
                </a:solidFill>
              </a:rPr>
              <a:t>2</a:t>
            </a:r>
            <a:endParaRPr lang="en-US" sz="700" dirty="0"/>
          </a:p>
        </p:txBody>
      </p:sp>
      <p:sp>
        <p:nvSpPr>
          <p:cNvPr id="16" name="Shape 14"/>
          <p:cNvSpPr/>
          <p:nvPr/>
        </p:nvSpPr>
        <p:spPr>
          <a:xfrm>
            <a:off x="1005840" y="2575560"/>
            <a:ext cx="8138160" cy="0"/>
          </a:xfrm>
          <a:prstGeom prst="line">
            <a:avLst/>
          </a:prstGeom>
          <a:noFill/>
          <a:ln w="12700">
            <a:solidFill>
              <a:srgbClr val="E6EAF0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777240" y="2502408"/>
            <a:ext cx="164592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00" dirty="0">
                <a:solidFill>
                  <a:srgbClr val="667085"/>
                </a:solidFill>
              </a:rPr>
              <a:t>3</a:t>
            </a:r>
            <a:endParaRPr lang="en-US" sz="700" dirty="0"/>
          </a:p>
        </p:txBody>
      </p:sp>
      <p:sp>
        <p:nvSpPr>
          <p:cNvPr id="18" name="Shape 16"/>
          <p:cNvSpPr/>
          <p:nvPr/>
        </p:nvSpPr>
        <p:spPr>
          <a:xfrm>
            <a:off x="1005840" y="3177540"/>
            <a:ext cx="8138160" cy="0"/>
          </a:xfrm>
          <a:prstGeom prst="line">
            <a:avLst/>
          </a:prstGeom>
          <a:noFill/>
          <a:ln w="12700">
            <a:solidFill>
              <a:srgbClr val="E6EAF0"/>
            </a:solidFill>
            <a:prstDash val="solid"/>
          </a:ln>
        </p:spPr>
        <p:txBody>
          <a:bodyPr/>
          <a:p/>
        </p:txBody>
      </p:sp>
      <p:sp>
        <p:nvSpPr>
          <p:cNvPr id="19" name="Text 17"/>
          <p:cNvSpPr/>
          <p:nvPr/>
        </p:nvSpPr>
        <p:spPr>
          <a:xfrm>
            <a:off x="777240" y="3104388"/>
            <a:ext cx="164592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00" dirty="0">
                <a:solidFill>
                  <a:srgbClr val="667085"/>
                </a:solidFill>
              </a:rPr>
              <a:t>4</a:t>
            </a:r>
            <a:endParaRPr lang="en-US" sz="700" dirty="0"/>
          </a:p>
        </p:txBody>
      </p:sp>
      <p:sp>
        <p:nvSpPr>
          <p:cNvPr id="20" name="Shape 18"/>
          <p:cNvSpPr/>
          <p:nvPr/>
        </p:nvSpPr>
        <p:spPr>
          <a:xfrm>
            <a:off x="1005840" y="3779520"/>
            <a:ext cx="8138160" cy="0"/>
          </a:xfrm>
          <a:prstGeom prst="line">
            <a:avLst/>
          </a:prstGeom>
          <a:noFill/>
          <a:ln w="12700">
            <a:solidFill>
              <a:srgbClr val="E6EAF0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777240" y="3706368"/>
            <a:ext cx="164592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00" dirty="0">
                <a:solidFill>
                  <a:srgbClr val="667085"/>
                </a:solidFill>
              </a:rPr>
              <a:t>5</a:t>
            </a:r>
            <a:endParaRPr lang="en-US" sz="700" dirty="0"/>
          </a:p>
        </p:txBody>
      </p:sp>
      <p:sp>
        <p:nvSpPr>
          <p:cNvPr id="22" name="Shape 20"/>
          <p:cNvSpPr/>
          <p:nvPr/>
        </p:nvSpPr>
        <p:spPr>
          <a:xfrm>
            <a:off x="1005840" y="4381500"/>
            <a:ext cx="8138160" cy="0"/>
          </a:xfrm>
          <a:prstGeom prst="line">
            <a:avLst/>
          </a:prstGeom>
          <a:noFill/>
          <a:ln w="12700">
            <a:solidFill>
              <a:srgbClr val="E6EAF0"/>
            </a:solidFill>
            <a:prstDash val="solid"/>
          </a:ln>
        </p:spPr>
        <p:txBody>
          <a:bodyPr/>
          <a:p/>
        </p:txBody>
      </p:sp>
      <p:sp>
        <p:nvSpPr>
          <p:cNvPr id="23" name="Text 21"/>
          <p:cNvSpPr/>
          <p:nvPr/>
        </p:nvSpPr>
        <p:spPr>
          <a:xfrm>
            <a:off x="777240" y="4308348"/>
            <a:ext cx="164592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00" dirty="0">
                <a:solidFill>
                  <a:srgbClr val="667085"/>
                </a:solidFill>
              </a:rPr>
              <a:t>6</a:t>
            </a:r>
            <a:endParaRPr lang="en-US" sz="700" dirty="0"/>
          </a:p>
        </p:txBody>
      </p:sp>
      <p:sp>
        <p:nvSpPr>
          <p:cNvPr id="24" name="Shape 22"/>
          <p:cNvSpPr/>
          <p:nvPr/>
        </p:nvSpPr>
        <p:spPr>
          <a:xfrm>
            <a:off x="1005840" y="4983480"/>
            <a:ext cx="8138160" cy="0"/>
          </a:xfrm>
          <a:prstGeom prst="line">
            <a:avLst/>
          </a:prstGeom>
          <a:noFill/>
          <a:ln w="12700">
            <a:solidFill>
              <a:srgbClr val="E6EAF0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777240" y="4910328"/>
            <a:ext cx="164592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00" dirty="0">
                <a:solidFill>
                  <a:srgbClr val="667085"/>
                </a:solidFill>
              </a:rPr>
              <a:t>7</a:t>
            </a:r>
            <a:endParaRPr lang="en-US" sz="700" dirty="0"/>
          </a:p>
        </p:txBody>
      </p:sp>
      <p:sp>
        <p:nvSpPr>
          <p:cNvPr id="26" name="Shape 24"/>
          <p:cNvSpPr/>
          <p:nvPr/>
        </p:nvSpPr>
        <p:spPr>
          <a:xfrm>
            <a:off x="1005840" y="4983480"/>
            <a:ext cx="2712720" cy="0"/>
          </a:xfrm>
          <a:prstGeom prst="line">
            <a:avLst/>
          </a:prstGeom>
          <a:noFill/>
          <a:ln w="12700">
            <a:solidFill>
              <a:srgbClr val="0F766E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7" name="Shape 25"/>
          <p:cNvSpPr/>
          <p:nvPr/>
        </p:nvSpPr>
        <p:spPr>
          <a:xfrm>
            <a:off x="3718560" y="4983480"/>
            <a:ext cx="2712720" cy="-1203960"/>
          </a:xfrm>
          <a:prstGeom prst="line">
            <a:avLst/>
          </a:prstGeom>
          <a:noFill/>
          <a:ln w="12700">
            <a:solidFill>
              <a:srgbClr val="0F766E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8" name="Shape 26"/>
          <p:cNvSpPr/>
          <p:nvPr/>
        </p:nvSpPr>
        <p:spPr>
          <a:xfrm>
            <a:off x="6431280" y="3779520"/>
            <a:ext cx="2712720" cy="-1805940"/>
          </a:xfrm>
          <a:prstGeom prst="line">
            <a:avLst/>
          </a:prstGeom>
          <a:noFill/>
          <a:ln w="12700">
            <a:solidFill>
              <a:srgbClr val="0F766E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9" name="Shape 27"/>
          <p:cNvSpPr/>
          <p:nvPr/>
        </p:nvSpPr>
        <p:spPr>
          <a:xfrm>
            <a:off x="950976" y="4928616"/>
            <a:ext cx="109728" cy="109728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0" name="Shape 28"/>
          <p:cNvSpPr/>
          <p:nvPr/>
        </p:nvSpPr>
        <p:spPr>
          <a:xfrm>
            <a:off x="3663696" y="4928616"/>
            <a:ext cx="109728" cy="109728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1" name="Shape 29"/>
          <p:cNvSpPr/>
          <p:nvPr/>
        </p:nvSpPr>
        <p:spPr>
          <a:xfrm>
            <a:off x="6376416" y="3724656"/>
            <a:ext cx="109728" cy="109728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2" name="Shape 30"/>
          <p:cNvSpPr/>
          <p:nvPr/>
        </p:nvSpPr>
        <p:spPr>
          <a:xfrm>
            <a:off x="9089136" y="1918716"/>
            <a:ext cx="109728" cy="109728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3" name="Text 31"/>
          <p:cNvSpPr/>
          <p:nvPr/>
        </p:nvSpPr>
        <p:spPr>
          <a:xfrm>
            <a:off x="9235440" y="1882140"/>
            <a:ext cx="12801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Green</a:t>
            </a:r>
            <a:endParaRPr lang="en-US" sz="720" dirty="0"/>
          </a:p>
        </p:txBody>
      </p:sp>
      <p:sp>
        <p:nvSpPr>
          <p:cNvPr id="34" name="Shape 32"/>
          <p:cNvSpPr/>
          <p:nvPr/>
        </p:nvSpPr>
        <p:spPr>
          <a:xfrm>
            <a:off x="1005840" y="4381500"/>
            <a:ext cx="2712720" cy="-3009900"/>
          </a:xfrm>
          <a:prstGeom prst="line">
            <a:avLst/>
          </a:prstGeom>
          <a:noFill/>
          <a:ln w="12700">
            <a:solidFill>
              <a:srgbClr val="2563EB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35" name="Shape 33"/>
          <p:cNvSpPr/>
          <p:nvPr/>
        </p:nvSpPr>
        <p:spPr>
          <a:xfrm>
            <a:off x="3718560" y="1371600"/>
            <a:ext cx="2712720" cy="601980"/>
          </a:xfrm>
          <a:prstGeom prst="line">
            <a:avLst/>
          </a:prstGeom>
          <a:noFill/>
          <a:ln w="12700">
            <a:solidFill>
              <a:srgbClr val="2563EB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36" name="Shape 34"/>
          <p:cNvSpPr/>
          <p:nvPr/>
        </p:nvSpPr>
        <p:spPr>
          <a:xfrm>
            <a:off x="6431280" y="1973580"/>
            <a:ext cx="2712720" cy="2407920"/>
          </a:xfrm>
          <a:prstGeom prst="line">
            <a:avLst/>
          </a:prstGeom>
          <a:noFill/>
          <a:ln w="12700">
            <a:solidFill>
              <a:srgbClr val="2563EB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37" name="Shape 35"/>
          <p:cNvSpPr/>
          <p:nvPr/>
        </p:nvSpPr>
        <p:spPr>
          <a:xfrm>
            <a:off x="950976" y="4326636"/>
            <a:ext cx="109728" cy="109728"/>
          </a:xfrm>
          <a:prstGeom prst="ellipse">
            <a:avLst/>
          </a:prstGeom>
          <a:solidFill>
            <a:srgbClr val="2563EB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8" name="Shape 36"/>
          <p:cNvSpPr/>
          <p:nvPr/>
        </p:nvSpPr>
        <p:spPr>
          <a:xfrm>
            <a:off x="3663696" y="1316736"/>
            <a:ext cx="109728" cy="109728"/>
          </a:xfrm>
          <a:prstGeom prst="ellipse">
            <a:avLst/>
          </a:prstGeom>
          <a:solidFill>
            <a:srgbClr val="2563EB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9" name="Shape 37"/>
          <p:cNvSpPr/>
          <p:nvPr/>
        </p:nvSpPr>
        <p:spPr>
          <a:xfrm>
            <a:off x="6376416" y="1918716"/>
            <a:ext cx="109728" cy="109728"/>
          </a:xfrm>
          <a:prstGeom prst="ellipse">
            <a:avLst/>
          </a:prstGeom>
          <a:solidFill>
            <a:srgbClr val="2563EB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40" name="Shape 38"/>
          <p:cNvSpPr/>
          <p:nvPr/>
        </p:nvSpPr>
        <p:spPr>
          <a:xfrm>
            <a:off x="9089136" y="4326636"/>
            <a:ext cx="109728" cy="109728"/>
          </a:xfrm>
          <a:prstGeom prst="ellipse">
            <a:avLst/>
          </a:prstGeom>
          <a:solidFill>
            <a:srgbClr val="2563EB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41" name="Text 39"/>
          <p:cNvSpPr/>
          <p:nvPr/>
        </p:nvSpPr>
        <p:spPr>
          <a:xfrm>
            <a:off x="9235440" y="4290060"/>
            <a:ext cx="12801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Harshad Mehta Gang</a:t>
            </a:r>
            <a:endParaRPr lang="en-US" sz="720" dirty="0"/>
          </a:p>
        </p:txBody>
      </p:sp>
      <p:sp>
        <p:nvSpPr>
          <p:cNvPr id="42" name="Shape 40"/>
          <p:cNvSpPr/>
          <p:nvPr/>
        </p:nvSpPr>
        <p:spPr>
          <a:xfrm>
            <a:off x="1005840" y="3177540"/>
            <a:ext cx="2712720" cy="1203960"/>
          </a:xfrm>
          <a:prstGeom prst="line">
            <a:avLst/>
          </a:prstGeom>
          <a:noFill/>
          <a:ln w="12700">
            <a:solidFill>
              <a:srgbClr val="6D28D9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43" name="Shape 41"/>
          <p:cNvSpPr/>
          <p:nvPr/>
        </p:nvSpPr>
        <p:spPr>
          <a:xfrm>
            <a:off x="3718560" y="4381500"/>
            <a:ext cx="2712720" cy="601980"/>
          </a:xfrm>
          <a:prstGeom prst="line">
            <a:avLst/>
          </a:prstGeom>
          <a:noFill/>
          <a:ln w="12700">
            <a:solidFill>
              <a:srgbClr val="6D28D9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44" name="Shape 42"/>
          <p:cNvSpPr/>
          <p:nvPr/>
        </p:nvSpPr>
        <p:spPr>
          <a:xfrm>
            <a:off x="6431280" y="4983480"/>
            <a:ext cx="2712720" cy="0"/>
          </a:xfrm>
          <a:prstGeom prst="line">
            <a:avLst/>
          </a:prstGeom>
          <a:noFill/>
          <a:ln w="12700">
            <a:solidFill>
              <a:srgbClr val="6D28D9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45" name="Shape 43"/>
          <p:cNvSpPr/>
          <p:nvPr/>
        </p:nvSpPr>
        <p:spPr>
          <a:xfrm>
            <a:off x="950976" y="3122676"/>
            <a:ext cx="109728" cy="109728"/>
          </a:xfrm>
          <a:prstGeom prst="ellipse">
            <a:avLst/>
          </a:prstGeom>
          <a:solidFill>
            <a:srgbClr val="6D28D9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46" name="Shape 44"/>
          <p:cNvSpPr/>
          <p:nvPr/>
        </p:nvSpPr>
        <p:spPr>
          <a:xfrm>
            <a:off x="3663696" y="4326636"/>
            <a:ext cx="109728" cy="109728"/>
          </a:xfrm>
          <a:prstGeom prst="ellipse">
            <a:avLst/>
          </a:prstGeom>
          <a:solidFill>
            <a:srgbClr val="6D28D9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47" name="Shape 45"/>
          <p:cNvSpPr/>
          <p:nvPr/>
        </p:nvSpPr>
        <p:spPr>
          <a:xfrm>
            <a:off x="6376416" y="4928616"/>
            <a:ext cx="109728" cy="109728"/>
          </a:xfrm>
          <a:prstGeom prst="ellipse">
            <a:avLst/>
          </a:prstGeom>
          <a:solidFill>
            <a:srgbClr val="6D28D9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48" name="Shape 46"/>
          <p:cNvSpPr/>
          <p:nvPr/>
        </p:nvSpPr>
        <p:spPr>
          <a:xfrm>
            <a:off x="9089136" y="4928616"/>
            <a:ext cx="109728" cy="109728"/>
          </a:xfrm>
          <a:prstGeom prst="ellipse">
            <a:avLst/>
          </a:prstGeom>
          <a:solidFill>
            <a:srgbClr val="6D28D9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49" name="Text 47"/>
          <p:cNvSpPr/>
          <p:nvPr/>
        </p:nvSpPr>
        <p:spPr>
          <a:xfrm>
            <a:off x="9235440" y="4892040"/>
            <a:ext cx="12801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Lakshmi Chit Fund</a:t>
            </a:r>
            <a:endParaRPr lang="en-US" sz="720" dirty="0"/>
          </a:p>
        </p:txBody>
      </p:sp>
      <p:sp>
        <p:nvSpPr>
          <p:cNvPr id="50" name="Shape 48"/>
          <p:cNvSpPr/>
          <p:nvPr/>
        </p:nvSpPr>
        <p:spPr>
          <a:xfrm>
            <a:off x="1005840" y="3779520"/>
            <a:ext cx="2712720" cy="-601980"/>
          </a:xfrm>
          <a:prstGeom prst="line">
            <a:avLst/>
          </a:prstGeom>
          <a:noFill/>
          <a:ln w="12700">
            <a:solidFill>
              <a:srgbClr val="B45309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1" name="Shape 49"/>
          <p:cNvSpPr/>
          <p:nvPr/>
        </p:nvSpPr>
        <p:spPr>
          <a:xfrm>
            <a:off x="3718560" y="3177540"/>
            <a:ext cx="2712720" cy="-601980"/>
          </a:xfrm>
          <a:prstGeom prst="line">
            <a:avLst/>
          </a:prstGeom>
          <a:noFill/>
          <a:ln w="12700">
            <a:solidFill>
              <a:srgbClr val="B45309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2" name="Shape 50"/>
          <p:cNvSpPr/>
          <p:nvPr/>
        </p:nvSpPr>
        <p:spPr>
          <a:xfrm>
            <a:off x="6431280" y="2575560"/>
            <a:ext cx="2712720" cy="-1203960"/>
          </a:xfrm>
          <a:prstGeom prst="line">
            <a:avLst/>
          </a:prstGeom>
          <a:noFill/>
          <a:ln w="12700">
            <a:solidFill>
              <a:srgbClr val="B45309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3" name="Shape 51"/>
          <p:cNvSpPr/>
          <p:nvPr/>
        </p:nvSpPr>
        <p:spPr>
          <a:xfrm>
            <a:off x="950976" y="3724656"/>
            <a:ext cx="109728" cy="109728"/>
          </a:xfrm>
          <a:prstGeom prst="ellipse">
            <a:avLst/>
          </a:prstGeom>
          <a:solidFill>
            <a:srgbClr val="B45309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54" name="Shape 52"/>
          <p:cNvSpPr/>
          <p:nvPr/>
        </p:nvSpPr>
        <p:spPr>
          <a:xfrm>
            <a:off x="3663696" y="3122676"/>
            <a:ext cx="109728" cy="109728"/>
          </a:xfrm>
          <a:prstGeom prst="ellipse">
            <a:avLst/>
          </a:prstGeom>
          <a:solidFill>
            <a:srgbClr val="B45309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55" name="Shape 53"/>
          <p:cNvSpPr/>
          <p:nvPr/>
        </p:nvSpPr>
        <p:spPr>
          <a:xfrm>
            <a:off x="6376416" y="2520696"/>
            <a:ext cx="109728" cy="109728"/>
          </a:xfrm>
          <a:prstGeom prst="ellipse">
            <a:avLst/>
          </a:prstGeom>
          <a:solidFill>
            <a:srgbClr val="B45309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56" name="Shape 54"/>
          <p:cNvSpPr/>
          <p:nvPr/>
        </p:nvSpPr>
        <p:spPr>
          <a:xfrm>
            <a:off x="9089136" y="1316736"/>
            <a:ext cx="109728" cy="109728"/>
          </a:xfrm>
          <a:prstGeom prst="ellipse">
            <a:avLst/>
          </a:prstGeom>
          <a:solidFill>
            <a:srgbClr val="B45309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57" name="Text 55"/>
          <p:cNvSpPr/>
          <p:nvPr/>
        </p:nvSpPr>
        <p:spPr>
          <a:xfrm>
            <a:off x="9235440" y="1280160"/>
            <a:ext cx="12801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Big Bulls</a:t>
            </a:r>
            <a:endParaRPr lang="en-US" sz="720" dirty="0"/>
          </a:p>
        </p:txBody>
      </p:sp>
      <p:sp>
        <p:nvSpPr>
          <p:cNvPr id="58" name="Shape 56"/>
          <p:cNvSpPr/>
          <p:nvPr/>
        </p:nvSpPr>
        <p:spPr>
          <a:xfrm>
            <a:off x="1005840" y="1371600"/>
            <a:ext cx="2712720" cy="1203960"/>
          </a:xfrm>
          <a:prstGeom prst="line">
            <a:avLst/>
          </a:prstGeom>
          <a:noFill/>
          <a:ln w="12700">
            <a:solidFill>
              <a:srgbClr val="15803D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9" name="Shape 57"/>
          <p:cNvSpPr/>
          <p:nvPr/>
        </p:nvSpPr>
        <p:spPr>
          <a:xfrm>
            <a:off x="3718560" y="2575560"/>
            <a:ext cx="2712720" cy="-1203960"/>
          </a:xfrm>
          <a:prstGeom prst="line">
            <a:avLst/>
          </a:prstGeom>
          <a:noFill/>
          <a:ln w="12700">
            <a:solidFill>
              <a:srgbClr val="15803D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60" name="Shape 58"/>
          <p:cNvSpPr/>
          <p:nvPr/>
        </p:nvSpPr>
        <p:spPr>
          <a:xfrm>
            <a:off x="6431280" y="1371600"/>
            <a:ext cx="2712720" cy="1805940"/>
          </a:xfrm>
          <a:prstGeom prst="line">
            <a:avLst/>
          </a:prstGeom>
          <a:noFill/>
          <a:ln w="12700">
            <a:solidFill>
              <a:srgbClr val="15803D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61" name="Shape 59"/>
          <p:cNvSpPr/>
          <p:nvPr/>
        </p:nvSpPr>
        <p:spPr>
          <a:xfrm>
            <a:off x="950976" y="1316736"/>
            <a:ext cx="109728" cy="109728"/>
          </a:xfrm>
          <a:prstGeom prst="ellipse">
            <a:avLst/>
          </a:prstGeom>
          <a:solidFill>
            <a:srgbClr val="15803D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62" name="Shape 60"/>
          <p:cNvSpPr/>
          <p:nvPr/>
        </p:nvSpPr>
        <p:spPr>
          <a:xfrm>
            <a:off x="3663696" y="2520696"/>
            <a:ext cx="109728" cy="109728"/>
          </a:xfrm>
          <a:prstGeom prst="ellipse">
            <a:avLst/>
          </a:prstGeom>
          <a:solidFill>
            <a:srgbClr val="15803D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63" name="Shape 61"/>
          <p:cNvSpPr/>
          <p:nvPr/>
        </p:nvSpPr>
        <p:spPr>
          <a:xfrm>
            <a:off x="6376416" y="1316736"/>
            <a:ext cx="109728" cy="109728"/>
          </a:xfrm>
          <a:prstGeom prst="ellipse">
            <a:avLst/>
          </a:prstGeom>
          <a:solidFill>
            <a:srgbClr val="15803D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64" name="Shape 62"/>
          <p:cNvSpPr/>
          <p:nvPr/>
        </p:nvSpPr>
        <p:spPr>
          <a:xfrm>
            <a:off x="9089136" y="3122676"/>
            <a:ext cx="109728" cy="109728"/>
          </a:xfrm>
          <a:prstGeom prst="ellipse">
            <a:avLst/>
          </a:prstGeom>
          <a:solidFill>
            <a:srgbClr val="15803D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65" name="Text 63"/>
          <p:cNvSpPr/>
          <p:nvPr/>
        </p:nvSpPr>
        <p:spPr>
          <a:xfrm>
            <a:off x="9235440" y="3086100"/>
            <a:ext cx="12801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Grey</a:t>
            </a:r>
            <a:endParaRPr lang="en-US" sz="720" dirty="0"/>
          </a:p>
        </p:txBody>
      </p:sp>
      <p:sp>
        <p:nvSpPr>
          <p:cNvPr id="66" name="Shape 64"/>
          <p:cNvSpPr/>
          <p:nvPr/>
        </p:nvSpPr>
        <p:spPr>
          <a:xfrm>
            <a:off x="1005840" y="2575560"/>
            <a:ext cx="2712720" cy="-601980"/>
          </a:xfrm>
          <a:prstGeom prst="line">
            <a:avLst/>
          </a:prstGeom>
          <a:noFill/>
          <a:ln w="12700">
            <a:solidFill>
              <a:srgbClr val="B42318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67" name="Shape 65"/>
          <p:cNvSpPr/>
          <p:nvPr/>
        </p:nvSpPr>
        <p:spPr>
          <a:xfrm>
            <a:off x="3718560" y="1973580"/>
            <a:ext cx="2712720" cy="1203960"/>
          </a:xfrm>
          <a:prstGeom prst="line">
            <a:avLst/>
          </a:prstGeom>
          <a:noFill/>
          <a:ln w="12700">
            <a:solidFill>
              <a:srgbClr val="B42318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68" name="Shape 66"/>
          <p:cNvSpPr/>
          <p:nvPr/>
        </p:nvSpPr>
        <p:spPr>
          <a:xfrm>
            <a:off x="6431280" y="3177540"/>
            <a:ext cx="2712720" cy="-601980"/>
          </a:xfrm>
          <a:prstGeom prst="line">
            <a:avLst/>
          </a:prstGeom>
          <a:noFill/>
          <a:ln w="12700">
            <a:solidFill>
              <a:srgbClr val="B42318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69" name="Shape 67"/>
          <p:cNvSpPr/>
          <p:nvPr/>
        </p:nvSpPr>
        <p:spPr>
          <a:xfrm>
            <a:off x="950976" y="2520696"/>
            <a:ext cx="109728" cy="109728"/>
          </a:xfrm>
          <a:prstGeom prst="ellipse">
            <a:avLst/>
          </a:prstGeom>
          <a:solidFill>
            <a:srgbClr val="B42318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70" name="Shape 68"/>
          <p:cNvSpPr/>
          <p:nvPr/>
        </p:nvSpPr>
        <p:spPr>
          <a:xfrm>
            <a:off x="3663696" y="1918716"/>
            <a:ext cx="109728" cy="109728"/>
          </a:xfrm>
          <a:prstGeom prst="ellipse">
            <a:avLst/>
          </a:prstGeom>
          <a:solidFill>
            <a:srgbClr val="B42318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71" name="Shape 69"/>
          <p:cNvSpPr/>
          <p:nvPr/>
        </p:nvSpPr>
        <p:spPr>
          <a:xfrm>
            <a:off x="6376416" y="3122676"/>
            <a:ext cx="109728" cy="109728"/>
          </a:xfrm>
          <a:prstGeom prst="ellipse">
            <a:avLst/>
          </a:prstGeom>
          <a:solidFill>
            <a:srgbClr val="B42318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72" name="Shape 70"/>
          <p:cNvSpPr/>
          <p:nvPr/>
        </p:nvSpPr>
        <p:spPr>
          <a:xfrm>
            <a:off x="9089136" y="2520696"/>
            <a:ext cx="109728" cy="109728"/>
          </a:xfrm>
          <a:prstGeom prst="ellipse">
            <a:avLst/>
          </a:prstGeom>
          <a:solidFill>
            <a:srgbClr val="B42318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73" name="Text 71"/>
          <p:cNvSpPr/>
          <p:nvPr/>
        </p:nvSpPr>
        <p:spPr>
          <a:xfrm>
            <a:off x="9235440" y="2484120"/>
            <a:ext cx="12801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Akatsuki</a:t>
            </a:r>
            <a:endParaRPr lang="en-US" sz="720" dirty="0"/>
          </a:p>
        </p:txBody>
      </p:sp>
      <p:sp>
        <p:nvSpPr>
          <p:cNvPr id="74" name="Shape 72"/>
          <p:cNvSpPr/>
          <p:nvPr/>
        </p:nvSpPr>
        <p:spPr>
          <a:xfrm>
            <a:off x="1005840" y="1973580"/>
            <a:ext cx="2712720" cy="1805940"/>
          </a:xfrm>
          <a:prstGeom prst="line">
            <a:avLst/>
          </a:prstGeom>
          <a:noFill/>
          <a:ln w="12700">
            <a:solidFill>
              <a:srgbClr val="667085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75" name="Shape 73"/>
          <p:cNvSpPr/>
          <p:nvPr/>
        </p:nvSpPr>
        <p:spPr>
          <a:xfrm>
            <a:off x="3718560" y="3779520"/>
            <a:ext cx="2712720" cy="601980"/>
          </a:xfrm>
          <a:prstGeom prst="line">
            <a:avLst/>
          </a:prstGeom>
          <a:noFill/>
          <a:ln w="12700">
            <a:solidFill>
              <a:srgbClr val="667085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76" name="Shape 74"/>
          <p:cNvSpPr/>
          <p:nvPr/>
        </p:nvSpPr>
        <p:spPr>
          <a:xfrm>
            <a:off x="6431280" y="4381500"/>
            <a:ext cx="2712720" cy="-601980"/>
          </a:xfrm>
          <a:prstGeom prst="line">
            <a:avLst/>
          </a:prstGeom>
          <a:noFill/>
          <a:ln w="12700">
            <a:solidFill>
              <a:srgbClr val="667085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77" name="Shape 75"/>
          <p:cNvSpPr/>
          <p:nvPr/>
        </p:nvSpPr>
        <p:spPr>
          <a:xfrm>
            <a:off x="950976" y="1918716"/>
            <a:ext cx="109728" cy="109728"/>
          </a:xfrm>
          <a:prstGeom prst="ellipse">
            <a:avLst/>
          </a:prstGeom>
          <a:solidFill>
            <a:srgbClr val="667085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78" name="Shape 76"/>
          <p:cNvSpPr/>
          <p:nvPr/>
        </p:nvSpPr>
        <p:spPr>
          <a:xfrm>
            <a:off x="3663696" y="3724656"/>
            <a:ext cx="109728" cy="109728"/>
          </a:xfrm>
          <a:prstGeom prst="ellipse">
            <a:avLst/>
          </a:prstGeom>
          <a:solidFill>
            <a:srgbClr val="667085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79" name="Shape 77"/>
          <p:cNvSpPr/>
          <p:nvPr/>
        </p:nvSpPr>
        <p:spPr>
          <a:xfrm>
            <a:off x="6376416" y="4326636"/>
            <a:ext cx="109728" cy="109728"/>
          </a:xfrm>
          <a:prstGeom prst="ellipse">
            <a:avLst/>
          </a:prstGeom>
          <a:solidFill>
            <a:srgbClr val="667085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80" name="Shape 78"/>
          <p:cNvSpPr/>
          <p:nvPr/>
        </p:nvSpPr>
        <p:spPr>
          <a:xfrm>
            <a:off x="9089136" y="3724656"/>
            <a:ext cx="109728" cy="109728"/>
          </a:xfrm>
          <a:prstGeom prst="ellipse">
            <a:avLst/>
          </a:prstGeom>
          <a:solidFill>
            <a:srgbClr val="667085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81" name="Text 79"/>
          <p:cNvSpPr/>
          <p:nvPr/>
        </p:nvSpPr>
        <p:spPr>
          <a:xfrm>
            <a:off x="9235440" y="3688080"/>
            <a:ext cx="12801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Pink</a:t>
            </a:r>
            <a:endParaRPr lang="en-US" sz="720" dirty="0"/>
          </a:p>
        </p:txBody>
      </p:sp>
      <p:sp>
        <p:nvSpPr>
          <p:cNvPr id="82" name="Shape 80"/>
          <p:cNvSpPr/>
          <p:nvPr/>
        </p:nvSpPr>
        <p:spPr>
          <a:xfrm>
            <a:off x="9464040" y="1371600"/>
            <a:ext cx="762000" cy="291465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83" name="Text 81"/>
          <p:cNvSpPr/>
          <p:nvPr/>
        </p:nvSpPr>
        <p:spPr>
          <a:xfrm>
            <a:off x="9500616" y="1417320"/>
            <a:ext cx="688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7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Team</a:t>
            </a:r>
            <a:endParaRPr lang="en-US" sz="750" dirty="0"/>
          </a:p>
        </p:txBody>
      </p:sp>
      <p:sp>
        <p:nvSpPr>
          <p:cNvPr id="84" name="Shape 82"/>
          <p:cNvSpPr/>
          <p:nvPr/>
        </p:nvSpPr>
        <p:spPr>
          <a:xfrm>
            <a:off x="10226040" y="1371600"/>
            <a:ext cx="762000" cy="291465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85" name="Text 83"/>
          <p:cNvSpPr/>
          <p:nvPr/>
        </p:nvSpPr>
        <p:spPr>
          <a:xfrm>
            <a:off x="10262616" y="1417320"/>
            <a:ext cx="688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R3→R4</a:t>
            </a:r>
            <a:endParaRPr lang="en-US" sz="750" dirty="0"/>
          </a:p>
        </p:txBody>
      </p:sp>
      <p:sp>
        <p:nvSpPr>
          <p:cNvPr id="86" name="Shape 84"/>
          <p:cNvSpPr/>
          <p:nvPr/>
        </p:nvSpPr>
        <p:spPr>
          <a:xfrm>
            <a:off x="10988040" y="1371600"/>
            <a:ext cx="762000" cy="291465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87" name="Text 85"/>
          <p:cNvSpPr/>
          <p:nvPr/>
        </p:nvSpPr>
        <p:spPr>
          <a:xfrm>
            <a:off x="11024616" y="1417320"/>
            <a:ext cx="688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Move</a:t>
            </a:r>
            <a:endParaRPr lang="en-US" sz="750" dirty="0"/>
          </a:p>
        </p:txBody>
      </p:sp>
      <p:sp>
        <p:nvSpPr>
          <p:cNvPr id="88" name="Shape 86"/>
          <p:cNvSpPr/>
          <p:nvPr/>
        </p:nvSpPr>
        <p:spPr>
          <a:xfrm>
            <a:off x="9464040" y="1663065"/>
            <a:ext cx="762000" cy="29146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89" name="Text 87"/>
          <p:cNvSpPr/>
          <p:nvPr/>
        </p:nvSpPr>
        <p:spPr>
          <a:xfrm>
            <a:off x="9500616" y="1708785"/>
            <a:ext cx="688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7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Green</a:t>
            </a:r>
            <a:endParaRPr lang="en-US" sz="750" dirty="0"/>
          </a:p>
        </p:txBody>
      </p:sp>
      <p:sp>
        <p:nvSpPr>
          <p:cNvPr id="90" name="Shape 88"/>
          <p:cNvSpPr/>
          <p:nvPr/>
        </p:nvSpPr>
        <p:spPr>
          <a:xfrm>
            <a:off x="10226040" y="1663065"/>
            <a:ext cx="762000" cy="29146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1" name="Text 89"/>
          <p:cNvSpPr/>
          <p:nvPr/>
        </p:nvSpPr>
        <p:spPr>
          <a:xfrm>
            <a:off x="10262616" y="1708785"/>
            <a:ext cx="688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5th → 2nd</a:t>
            </a:r>
            <a:endParaRPr lang="en-US" sz="750" dirty="0"/>
          </a:p>
        </p:txBody>
      </p:sp>
      <p:sp>
        <p:nvSpPr>
          <p:cNvPr id="92" name="Shape 90"/>
          <p:cNvSpPr/>
          <p:nvPr/>
        </p:nvSpPr>
        <p:spPr>
          <a:xfrm>
            <a:off x="10988040" y="1663065"/>
            <a:ext cx="762000" cy="291465"/>
          </a:xfrm>
          <a:prstGeom prst="rect">
            <a:avLst/>
          </a:prstGeom>
          <a:solidFill>
            <a:srgbClr val="ECFDF3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3" name="Text 91"/>
          <p:cNvSpPr/>
          <p:nvPr/>
        </p:nvSpPr>
        <p:spPr>
          <a:xfrm>
            <a:off x="11024616" y="1708785"/>
            <a:ext cx="688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+3</a:t>
            </a:r>
            <a:endParaRPr lang="en-US" sz="750" dirty="0"/>
          </a:p>
        </p:txBody>
      </p:sp>
      <p:sp>
        <p:nvSpPr>
          <p:cNvPr id="94" name="Shape 92"/>
          <p:cNvSpPr/>
          <p:nvPr/>
        </p:nvSpPr>
        <p:spPr>
          <a:xfrm>
            <a:off x="9464040" y="1954530"/>
            <a:ext cx="762000" cy="29146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5" name="Text 93"/>
          <p:cNvSpPr/>
          <p:nvPr/>
        </p:nvSpPr>
        <p:spPr>
          <a:xfrm>
            <a:off x="9500616" y="2000250"/>
            <a:ext cx="688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7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Big Bulls</a:t>
            </a:r>
            <a:endParaRPr lang="en-US" sz="750" dirty="0"/>
          </a:p>
        </p:txBody>
      </p:sp>
      <p:sp>
        <p:nvSpPr>
          <p:cNvPr id="96" name="Shape 94"/>
          <p:cNvSpPr/>
          <p:nvPr/>
        </p:nvSpPr>
        <p:spPr>
          <a:xfrm>
            <a:off x="10226040" y="1954530"/>
            <a:ext cx="762000" cy="29146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7" name="Text 95"/>
          <p:cNvSpPr/>
          <p:nvPr/>
        </p:nvSpPr>
        <p:spPr>
          <a:xfrm>
            <a:off x="10262616" y="2000250"/>
            <a:ext cx="688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3rd → 1st</a:t>
            </a:r>
            <a:endParaRPr lang="en-US" sz="750" dirty="0"/>
          </a:p>
        </p:txBody>
      </p:sp>
      <p:sp>
        <p:nvSpPr>
          <p:cNvPr id="98" name="Shape 96"/>
          <p:cNvSpPr/>
          <p:nvPr/>
        </p:nvSpPr>
        <p:spPr>
          <a:xfrm>
            <a:off x="10988040" y="1954530"/>
            <a:ext cx="762000" cy="291465"/>
          </a:xfrm>
          <a:prstGeom prst="rect">
            <a:avLst/>
          </a:prstGeom>
          <a:solidFill>
            <a:srgbClr val="ECFDF3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9" name="Text 97"/>
          <p:cNvSpPr/>
          <p:nvPr/>
        </p:nvSpPr>
        <p:spPr>
          <a:xfrm>
            <a:off x="11024616" y="2000250"/>
            <a:ext cx="688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+2</a:t>
            </a:r>
            <a:endParaRPr lang="en-US" sz="750" dirty="0"/>
          </a:p>
        </p:txBody>
      </p:sp>
      <p:sp>
        <p:nvSpPr>
          <p:cNvPr id="100" name="Shape 98"/>
          <p:cNvSpPr/>
          <p:nvPr/>
        </p:nvSpPr>
        <p:spPr>
          <a:xfrm>
            <a:off x="9464040" y="2245995"/>
            <a:ext cx="762000" cy="29146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01" name="Text 99"/>
          <p:cNvSpPr/>
          <p:nvPr/>
        </p:nvSpPr>
        <p:spPr>
          <a:xfrm>
            <a:off x="9500616" y="2291715"/>
            <a:ext cx="688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7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Akatsuki</a:t>
            </a:r>
            <a:endParaRPr lang="en-US" sz="750" dirty="0"/>
          </a:p>
        </p:txBody>
      </p:sp>
      <p:sp>
        <p:nvSpPr>
          <p:cNvPr id="102" name="Shape 100"/>
          <p:cNvSpPr/>
          <p:nvPr/>
        </p:nvSpPr>
        <p:spPr>
          <a:xfrm>
            <a:off x="10226040" y="2245995"/>
            <a:ext cx="762000" cy="29146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03" name="Text 101"/>
          <p:cNvSpPr/>
          <p:nvPr/>
        </p:nvSpPr>
        <p:spPr>
          <a:xfrm>
            <a:off x="10262616" y="2291715"/>
            <a:ext cx="688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4th → 3rd</a:t>
            </a:r>
            <a:endParaRPr lang="en-US" sz="750" dirty="0"/>
          </a:p>
        </p:txBody>
      </p:sp>
      <p:sp>
        <p:nvSpPr>
          <p:cNvPr id="104" name="Shape 102"/>
          <p:cNvSpPr/>
          <p:nvPr/>
        </p:nvSpPr>
        <p:spPr>
          <a:xfrm>
            <a:off x="10988040" y="2245995"/>
            <a:ext cx="762000" cy="291465"/>
          </a:xfrm>
          <a:prstGeom prst="rect">
            <a:avLst/>
          </a:prstGeom>
          <a:solidFill>
            <a:srgbClr val="ECFDF3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05" name="Text 103"/>
          <p:cNvSpPr/>
          <p:nvPr/>
        </p:nvSpPr>
        <p:spPr>
          <a:xfrm>
            <a:off x="11024616" y="2291715"/>
            <a:ext cx="688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+1</a:t>
            </a:r>
            <a:endParaRPr lang="en-US" sz="750" dirty="0"/>
          </a:p>
        </p:txBody>
      </p:sp>
      <p:sp>
        <p:nvSpPr>
          <p:cNvPr id="106" name="Shape 104"/>
          <p:cNvSpPr/>
          <p:nvPr/>
        </p:nvSpPr>
        <p:spPr>
          <a:xfrm>
            <a:off x="9464040" y="2537460"/>
            <a:ext cx="762000" cy="29146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07" name="Text 105"/>
          <p:cNvSpPr/>
          <p:nvPr/>
        </p:nvSpPr>
        <p:spPr>
          <a:xfrm>
            <a:off x="9500616" y="2583180"/>
            <a:ext cx="688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7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Pink</a:t>
            </a:r>
            <a:endParaRPr lang="en-US" sz="750" dirty="0"/>
          </a:p>
        </p:txBody>
      </p:sp>
      <p:sp>
        <p:nvSpPr>
          <p:cNvPr id="108" name="Shape 106"/>
          <p:cNvSpPr/>
          <p:nvPr/>
        </p:nvSpPr>
        <p:spPr>
          <a:xfrm>
            <a:off x="10226040" y="2537460"/>
            <a:ext cx="762000" cy="29146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09" name="Text 107"/>
          <p:cNvSpPr/>
          <p:nvPr/>
        </p:nvSpPr>
        <p:spPr>
          <a:xfrm>
            <a:off x="10262616" y="2583180"/>
            <a:ext cx="688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6th → 5th</a:t>
            </a:r>
            <a:endParaRPr lang="en-US" sz="750" dirty="0"/>
          </a:p>
        </p:txBody>
      </p:sp>
      <p:sp>
        <p:nvSpPr>
          <p:cNvPr id="110" name="Shape 108"/>
          <p:cNvSpPr/>
          <p:nvPr/>
        </p:nvSpPr>
        <p:spPr>
          <a:xfrm>
            <a:off x="10988040" y="2537460"/>
            <a:ext cx="762000" cy="291465"/>
          </a:xfrm>
          <a:prstGeom prst="rect">
            <a:avLst/>
          </a:prstGeom>
          <a:solidFill>
            <a:srgbClr val="ECFDF3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11" name="Text 109"/>
          <p:cNvSpPr/>
          <p:nvPr/>
        </p:nvSpPr>
        <p:spPr>
          <a:xfrm>
            <a:off x="11024616" y="2583180"/>
            <a:ext cx="688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+1</a:t>
            </a:r>
            <a:endParaRPr lang="en-US" sz="750" dirty="0"/>
          </a:p>
        </p:txBody>
      </p:sp>
      <p:sp>
        <p:nvSpPr>
          <p:cNvPr id="112" name="Shape 110"/>
          <p:cNvSpPr/>
          <p:nvPr/>
        </p:nvSpPr>
        <p:spPr>
          <a:xfrm>
            <a:off x="9464040" y="2828925"/>
            <a:ext cx="762000" cy="29146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13" name="Text 111"/>
          <p:cNvSpPr/>
          <p:nvPr/>
        </p:nvSpPr>
        <p:spPr>
          <a:xfrm>
            <a:off x="9500616" y="2874645"/>
            <a:ext cx="688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7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Lakshmi Chit Fund</a:t>
            </a:r>
            <a:endParaRPr lang="en-US" sz="750" dirty="0"/>
          </a:p>
        </p:txBody>
      </p:sp>
      <p:sp>
        <p:nvSpPr>
          <p:cNvPr id="114" name="Shape 112"/>
          <p:cNvSpPr/>
          <p:nvPr/>
        </p:nvSpPr>
        <p:spPr>
          <a:xfrm>
            <a:off x="10226040" y="2828925"/>
            <a:ext cx="762000" cy="29146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15" name="Text 113"/>
          <p:cNvSpPr/>
          <p:nvPr/>
        </p:nvSpPr>
        <p:spPr>
          <a:xfrm>
            <a:off x="10262616" y="2874645"/>
            <a:ext cx="688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7th → 7th</a:t>
            </a:r>
            <a:endParaRPr lang="en-US" sz="750" dirty="0"/>
          </a:p>
        </p:txBody>
      </p:sp>
      <p:sp>
        <p:nvSpPr>
          <p:cNvPr id="116" name="Shape 114"/>
          <p:cNvSpPr/>
          <p:nvPr/>
        </p:nvSpPr>
        <p:spPr>
          <a:xfrm>
            <a:off x="10988040" y="2828925"/>
            <a:ext cx="762000" cy="29146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17" name="Text 115"/>
          <p:cNvSpPr/>
          <p:nvPr/>
        </p:nvSpPr>
        <p:spPr>
          <a:xfrm>
            <a:off x="11024616" y="2874645"/>
            <a:ext cx="688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</a:t>
            </a:r>
            <a:endParaRPr lang="en-US" sz="750" dirty="0"/>
          </a:p>
        </p:txBody>
      </p:sp>
      <p:sp>
        <p:nvSpPr>
          <p:cNvPr id="118" name="Shape 116"/>
          <p:cNvSpPr/>
          <p:nvPr/>
        </p:nvSpPr>
        <p:spPr>
          <a:xfrm>
            <a:off x="9464040" y="3120390"/>
            <a:ext cx="762000" cy="29146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19" name="Text 117"/>
          <p:cNvSpPr/>
          <p:nvPr/>
        </p:nvSpPr>
        <p:spPr>
          <a:xfrm>
            <a:off x="9500616" y="3166110"/>
            <a:ext cx="688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7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Grey</a:t>
            </a:r>
            <a:endParaRPr lang="en-US" sz="750" dirty="0"/>
          </a:p>
        </p:txBody>
      </p:sp>
      <p:sp>
        <p:nvSpPr>
          <p:cNvPr id="120" name="Shape 118"/>
          <p:cNvSpPr/>
          <p:nvPr/>
        </p:nvSpPr>
        <p:spPr>
          <a:xfrm>
            <a:off x="10226040" y="3120390"/>
            <a:ext cx="762000" cy="29146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21" name="Text 119"/>
          <p:cNvSpPr/>
          <p:nvPr/>
        </p:nvSpPr>
        <p:spPr>
          <a:xfrm>
            <a:off x="10262616" y="3166110"/>
            <a:ext cx="688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1st → 4th</a:t>
            </a:r>
            <a:endParaRPr lang="en-US" sz="750" dirty="0"/>
          </a:p>
        </p:txBody>
      </p:sp>
      <p:sp>
        <p:nvSpPr>
          <p:cNvPr id="122" name="Shape 120"/>
          <p:cNvSpPr/>
          <p:nvPr/>
        </p:nvSpPr>
        <p:spPr>
          <a:xfrm>
            <a:off x="10988040" y="3120390"/>
            <a:ext cx="762000" cy="291465"/>
          </a:xfrm>
          <a:prstGeom prst="rect">
            <a:avLst/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23" name="Text 121"/>
          <p:cNvSpPr/>
          <p:nvPr/>
        </p:nvSpPr>
        <p:spPr>
          <a:xfrm>
            <a:off x="11024616" y="3166110"/>
            <a:ext cx="688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-3</a:t>
            </a:r>
            <a:endParaRPr lang="en-US" sz="750" dirty="0"/>
          </a:p>
        </p:txBody>
      </p:sp>
      <p:sp>
        <p:nvSpPr>
          <p:cNvPr id="124" name="Shape 122"/>
          <p:cNvSpPr/>
          <p:nvPr/>
        </p:nvSpPr>
        <p:spPr>
          <a:xfrm>
            <a:off x="9464040" y="3411855"/>
            <a:ext cx="762000" cy="29146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25" name="Text 123"/>
          <p:cNvSpPr/>
          <p:nvPr/>
        </p:nvSpPr>
        <p:spPr>
          <a:xfrm>
            <a:off x="9500616" y="3457575"/>
            <a:ext cx="688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7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Harshad Mehta Gang</a:t>
            </a:r>
            <a:endParaRPr lang="en-US" sz="750" dirty="0"/>
          </a:p>
        </p:txBody>
      </p:sp>
      <p:sp>
        <p:nvSpPr>
          <p:cNvPr id="126" name="Shape 124"/>
          <p:cNvSpPr/>
          <p:nvPr/>
        </p:nvSpPr>
        <p:spPr>
          <a:xfrm>
            <a:off x="10226040" y="3411855"/>
            <a:ext cx="762000" cy="29146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27" name="Text 125"/>
          <p:cNvSpPr/>
          <p:nvPr/>
        </p:nvSpPr>
        <p:spPr>
          <a:xfrm>
            <a:off x="10262616" y="3457575"/>
            <a:ext cx="688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2nd → 6th</a:t>
            </a:r>
            <a:endParaRPr lang="en-US" sz="750" dirty="0"/>
          </a:p>
        </p:txBody>
      </p:sp>
      <p:sp>
        <p:nvSpPr>
          <p:cNvPr id="128" name="Shape 126"/>
          <p:cNvSpPr/>
          <p:nvPr/>
        </p:nvSpPr>
        <p:spPr>
          <a:xfrm>
            <a:off x="10988040" y="3411855"/>
            <a:ext cx="762000" cy="291465"/>
          </a:xfrm>
          <a:prstGeom prst="rect">
            <a:avLst/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29" name="Text 127"/>
          <p:cNvSpPr/>
          <p:nvPr/>
        </p:nvSpPr>
        <p:spPr>
          <a:xfrm>
            <a:off x="11024616" y="3457575"/>
            <a:ext cx="688848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-4</a:t>
            </a:r>
            <a:endParaRPr lang="en-US" sz="750" dirty="0"/>
          </a:p>
        </p:txBody>
      </p:sp>
      <p:sp>
        <p:nvSpPr>
          <p:cNvPr id="130" name="Text 128"/>
          <p:cNvSpPr/>
          <p:nvPr/>
        </p:nvSpPr>
        <p:spPr>
          <a:xfrm>
            <a:off x="1005840" y="5166360"/>
            <a:ext cx="585216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131" name="Text 129"/>
          <p:cNvSpPr/>
          <p:nvPr/>
        </p:nvSpPr>
        <p:spPr>
          <a:xfrm>
            <a:off x="1005840" y="5330952"/>
            <a:ext cx="5852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team can improve operationally and still lose relative rank if competitors improve faster, or if cumulative TSR compresses.</a:t>
            </a:r>
            <a:endParaRPr lang="en-US" sz="850" dirty="0"/>
          </a:p>
        </p:txBody>
      </p:sp>
      <p:sp>
        <p:nvSpPr>
          <p:cNvPr id="132" name="Shape 130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133" name="Text 131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134" name="Text 132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movement is true learning rather than temporary recovery?    › Which rank loss hides an operational improvement?</a:t>
            </a:r>
            <a:endParaRPr lang="en-US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Round 4 managerial puzzle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Profit, share, value and rank tell different stories.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• R3→R4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6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U1 R1–R4 Excel results; principal criterion: cumulative TSR (p.a.)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640080" y="1234440"/>
            <a:ext cx="2377440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749808" y="1344168"/>
            <a:ext cx="215798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Highest profit</a:t>
            </a:r>
            <a:endParaRPr lang="en-US" sz="850" dirty="0"/>
          </a:p>
        </p:txBody>
      </p:sp>
      <p:sp>
        <p:nvSpPr>
          <p:cNvPr id="10" name="Text 8"/>
          <p:cNvSpPr/>
          <p:nvPr/>
        </p:nvSpPr>
        <p:spPr>
          <a:xfrm>
            <a:off x="749808" y="1618488"/>
            <a:ext cx="215798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580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Green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749808" y="2020824"/>
            <a:ext cx="215798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0m</a:t>
            </a:r>
            <a:endParaRPr lang="en-US" sz="770" dirty="0"/>
          </a:p>
        </p:txBody>
      </p:sp>
      <p:sp>
        <p:nvSpPr>
          <p:cNvPr id="12" name="Shape 10"/>
          <p:cNvSpPr/>
          <p:nvPr/>
        </p:nvSpPr>
        <p:spPr>
          <a:xfrm>
            <a:off x="3246120" y="1234440"/>
            <a:ext cx="2377440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3355848" y="1344168"/>
            <a:ext cx="215798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Highest market cap</a:t>
            </a:r>
            <a:endParaRPr lang="en-US" sz="850" dirty="0"/>
          </a:p>
        </p:txBody>
      </p:sp>
      <p:sp>
        <p:nvSpPr>
          <p:cNvPr id="14" name="Text 12"/>
          <p:cNvSpPr/>
          <p:nvPr/>
        </p:nvSpPr>
        <p:spPr>
          <a:xfrm>
            <a:off x="3355848" y="1618488"/>
            <a:ext cx="215798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0F766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Big Bulls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3355848" y="2020824"/>
            <a:ext cx="215798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8m</a:t>
            </a:r>
            <a:endParaRPr lang="en-US" sz="770" dirty="0"/>
          </a:p>
        </p:txBody>
      </p:sp>
      <p:sp>
        <p:nvSpPr>
          <p:cNvPr id="16" name="Shape 14"/>
          <p:cNvSpPr/>
          <p:nvPr/>
        </p:nvSpPr>
        <p:spPr>
          <a:xfrm>
            <a:off x="5852160" y="1234440"/>
            <a:ext cx="2377440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5961888" y="1344168"/>
            <a:ext cx="215798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Highest share</a:t>
            </a:r>
            <a:endParaRPr lang="en-US" sz="850" dirty="0"/>
          </a:p>
        </p:txBody>
      </p:sp>
      <p:sp>
        <p:nvSpPr>
          <p:cNvPr id="18" name="Text 16"/>
          <p:cNvSpPr/>
          <p:nvPr/>
        </p:nvSpPr>
        <p:spPr>
          <a:xfrm>
            <a:off x="5961888" y="1618488"/>
            <a:ext cx="215798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2563E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Green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5961888" y="2020824"/>
            <a:ext cx="215798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19.8%</a:t>
            </a:r>
            <a:endParaRPr lang="en-US" sz="770" dirty="0"/>
          </a:p>
        </p:txBody>
      </p:sp>
      <p:sp>
        <p:nvSpPr>
          <p:cNvPr id="20" name="Shape 18"/>
          <p:cNvSpPr/>
          <p:nvPr/>
        </p:nvSpPr>
        <p:spPr>
          <a:xfrm>
            <a:off x="8458200" y="1234440"/>
            <a:ext cx="2377440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8567928" y="1344168"/>
            <a:ext cx="215798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Best ROCE</a:t>
            </a:r>
            <a:endParaRPr lang="en-US" sz="850" dirty="0"/>
          </a:p>
        </p:txBody>
      </p:sp>
      <p:sp>
        <p:nvSpPr>
          <p:cNvPr id="22" name="Text 20"/>
          <p:cNvSpPr/>
          <p:nvPr/>
        </p:nvSpPr>
        <p:spPr>
          <a:xfrm>
            <a:off x="8567928" y="1618488"/>
            <a:ext cx="215798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6D28D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Green</a:t>
            </a:r>
            <a:endParaRPr lang="en-US" sz="1800" dirty="0"/>
          </a:p>
        </p:txBody>
      </p:sp>
      <p:sp>
        <p:nvSpPr>
          <p:cNvPr id="23" name="Text 21"/>
          <p:cNvSpPr/>
          <p:nvPr/>
        </p:nvSpPr>
        <p:spPr>
          <a:xfrm>
            <a:off x="8567928" y="2020824"/>
            <a:ext cx="215798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30.3%</a:t>
            </a:r>
            <a:endParaRPr lang="en-US" sz="770" dirty="0"/>
          </a:p>
        </p:txBody>
      </p:sp>
      <p:sp>
        <p:nvSpPr>
          <p:cNvPr id="24" name="Shape 22"/>
          <p:cNvSpPr/>
          <p:nvPr/>
        </p:nvSpPr>
        <p:spPr>
          <a:xfrm>
            <a:off x="822960" y="2743200"/>
            <a:ext cx="5120640" cy="21945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2286000" y="4983480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Global share (%)</a:t>
            </a:r>
            <a:endParaRPr lang="en-US" sz="750" dirty="0"/>
          </a:p>
        </p:txBody>
      </p:sp>
      <p:sp>
        <p:nvSpPr>
          <p:cNvPr id="26" name="Text 24"/>
          <p:cNvSpPr/>
          <p:nvPr/>
        </p:nvSpPr>
        <p:spPr>
          <a:xfrm>
            <a:off x="640080" y="2514600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ROS (%)</a:t>
            </a:r>
            <a:endParaRPr lang="en-US" sz="750" dirty="0"/>
          </a:p>
        </p:txBody>
      </p:sp>
      <p:sp>
        <p:nvSpPr>
          <p:cNvPr id="27" name="Shape 25"/>
          <p:cNvSpPr/>
          <p:nvPr/>
        </p:nvSpPr>
        <p:spPr>
          <a:xfrm>
            <a:off x="5879592" y="2699032"/>
            <a:ext cx="128016" cy="128016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28" name="Text 26"/>
          <p:cNvSpPr/>
          <p:nvPr/>
        </p:nvSpPr>
        <p:spPr>
          <a:xfrm>
            <a:off x="6016752" y="2689888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Green</a:t>
            </a:r>
            <a:endParaRPr lang="en-US" sz="670" dirty="0"/>
          </a:p>
        </p:txBody>
      </p:sp>
      <p:sp>
        <p:nvSpPr>
          <p:cNvPr id="29" name="Shape 27"/>
          <p:cNvSpPr/>
          <p:nvPr/>
        </p:nvSpPr>
        <p:spPr>
          <a:xfrm>
            <a:off x="5816967" y="3425900"/>
            <a:ext cx="128016" cy="128016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0" name="Text 28"/>
          <p:cNvSpPr/>
          <p:nvPr/>
        </p:nvSpPr>
        <p:spPr>
          <a:xfrm>
            <a:off x="5954127" y="3416756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Harshad Mehta Gang</a:t>
            </a:r>
            <a:endParaRPr lang="en-US" sz="670" dirty="0"/>
          </a:p>
        </p:txBody>
      </p:sp>
      <p:sp>
        <p:nvSpPr>
          <p:cNvPr id="31" name="Shape 29"/>
          <p:cNvSpPr/>
          <p:nvPr/>
        </p:nvSpPr>
        <p:spPr>
          <a:xfrm>
            <a:off x="4725160" y="4873752"/>
            <a:ext cx="128016" cy="128016"/>
          </a:xfrm>
          <a:prstGeom prst="ellipse">
            <a:avLst/>
          </a:prstGeom>
          <a:solidFill>
            <a:srgbClr val="B42318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2" name="Text 30"/>
          <p:cNvSpPr/>
          <p:nvPr/>
        </p:nvSpPr>
        <p:spPr>
          <a:xfrm>
            <a:off x="4862320" y="4864608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Lakshmi Chit Fund</a:t>
            </a:r>
            <a:endParaRPr lang="en-US" sz="670" dirty="0"/>
          </a:p>
        </p:txBody>
      </p:sp>
      <p:sp>
        <p:nvSpPr>
          <p:cNvPr id="33" name="Shape 31"/>
          <p:cNvSpPr/>
          <p:nvPr/>
        </p:nvSpPr>
        <p:spPr>
          <a:xfrm>
            <a:off x="3299602" y="2679192"/>
            <a:ext cx="128016" cy="128016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4" name="Text 32"/>
          <p:cNvSpPr/>
          <p:nvPr/>
        </p:nvSpPr>
        <p:spPr>
          <a:xfrm>
            <a:off x="3436762" y="2670048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Big Bulls</a:t>
            </a:r>
            <a:endParaRPr lang="en-US" sz="670" dirty="0"/>
          </a:p>
        </p:txBody>
      </p:sp>
      <p:sp>
        <p:nvSpPr>
          <p:cNvPr id="35" name="Shape 33"/>
          <p:cNvSpPr/>
          <p:nvPr/>
        </p:nvSpPr>
        <p:spPr>
          <a:xfrm>
            <a:off x="3338410" y="4013862"/>
            <a:ext cx="128016" cy="128016"/>
          </a:xfrm>
          <a:prstGeom prst="ellipse">
            <a:avLst/>
          </a:prstGeom>
          <a:solidFill>
            <a:srgbClr val="B42318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6" name="Text 34"/>
          <p:cNvSpPr/>
          <p:nvPr/>
        </p:nvSpPr>
        <p:spPr>
          <a:xfrm>
            <a:off x="3475570" y="4004718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Grey</a:t>
            </a:r>
            <a:endParaRPr lang="en-US" sz="670" dirty="0"/>
          </a:p>
        </p:txBody>
      </p:sp>
      <p:sp>
        <p:nvSpPr>
          <p:cNvPr id="37" name="Shape 35"/>
          <p:cNvSpPr/>
          <p:nvPr/>
        </p:nvSpPr>
        <p:spPr>
          <a:xfrm>
            <a:off x="4287920" y="3973273"/>
            <a:ext cx="128016" cy="128016"/>
          </a:xfrm>
          <a:prstGeom prst="ellipse">
            <a:avLst/>
          </a:prstGeom>
          <a:solidFill>
            <a:srgbClr val="B42318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8" name="Text 36"/>
          <p:cNvSpPr/>
          <p:nvPr/>
        </p:nvSpPr>
        <p:spPr>
          <a:xfrm>
            <a:off x="4425080" y="3964129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Akatsuki</a:t>
            </a:r>
            <a:endParaRPr lang="en-US" sz="670" dirty="0"/>
          </a:p>
        </p:txBody>
      </p:sp>
      <p:sp>
        <p:nvSpPr>
          <p:cNvPr id="39" name="Shape 37"/>
          <p:cNvSpPr/>
          <p:nvPr/>
        </p:nvSpPr>
        <p:spPr>
          <a:xfrm>
            <a:off x="3837744" y="4225555"/>
            <a:ext cx="128016" cy="128016"/>
          </a:xfrm>
          <a:prstGeom prst="ellipse">
            <a:avLst/>
          </a:prstGeom>
          <a:solidFill>
            <a:srgbClr val="B42318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40" name="Text 38"/>
          <p:cNvSpPr/>
          <p:nvPr/>
        </p:nvSpPr>
        <p:spPr>
          <a:xfrm>
            <a:off x="3974904" y="4216411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Pink</a:t>
            </a:r>
            <a:endParaRPr lang="en-US" sz="670" dirty="0"/>
          </a:p>
        </p:txBody>
      </p:sp>
      <p:sp>
        <p:nvSpPr>
          <p:cNvPr id="41" name="Text 39"/>
          <p:cNvSpPr/>
          <p:nvPr/>
        </p:nvSpPr>
        <p:spPr>
          <a:xfrm>
            <a:off x="6400800" y="2788920"/>
            <a:ext cx="4754880" cy="82296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Accounting profit answers what was earned this round; valuation asks whether cash flows are repeatable after risk.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Strong share without margins becomes pressure. High margin without future option value can become vulnerability.</a:t>
            </a:r>
            <a:endParaRPr lang="en-US" sz="1050" dirty="0"/>
          </a:p>
        </p:txBody>
      </p:sp>
      <p:sp>
        <p:nvSpPr>
          <p:cNvPr id="42" name="Text 40"/>
          <p:cNvSpPr/>
          <p:nvPr/>
        </p:nvSpPr>
        <p:spPr>
          <a:xfrm>
            <a:off x="6400800" y="4114800"/>
            <a:ext cx="47548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43" name="Text 41"/>
          <p:cNvSpPr/>
          <p:nvPr/>
        </p:nvSpPr>
        <p:spPr>
          <a:xfrm>
            <a:off x="6400800" y="4279392"/>
            <a:ext cx="47548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best strategy is the coherent system, not the highest single metric.</a:t>
            </a:r>
            <a:endParaRPr lang="en-US" sz="850" dirty="0"/>
          </a:p>
        </p:txBody>
      </p:sp>
      <p:sp>
        <p:nvSpPr>
          <p:cNvPr id="44" name="Shape 42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45" name="Text 43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46" name="Text 44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team has the most coherent value story?    › Which metric flatters your team but hides the biggest risk?</a:t>
            </a:r>
            <a:endParaRPr lang="en-US" sz="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Revenue comparison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Revenue is price × volume × mix; it is not a strategy by itself.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• R3→R4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7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U1 R1–R4 Excel results; principal criterion: cumulative TSR (p.a.)</a:t>
            </a:r>
            <a:endParaRPr lang="en-US" sz="750" dirty="0"/>
          </a:p>
        </p:txBody>
      </p:sp>
      <p:sp>
        <p:nvSpPr>
          <p:cNvPr id="8" name="Text 6"/>
          <p:cNvSpPr/>
          <p:nvPr/>
        </p:nvSpPr>
        <p:spPr>
          <a:xfrm>
            <a:off x="685800" y="117043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Green</a:t>
            </a:r>
            <a:endParaRPr lang="en-US" sz="850" dirty="0"/>
          </a:p>
        </p:txBody>
      </p:sp>
      <p:sp>
        <p:nvSpPr>
          <p:cNvPr id="9" name="Shape 7"/>
          <p:cNvSpPr/>
          <p:nvPr/>
        </p:nvSpPr>
        <p:spPr>
          <a:xfrm>
            <a:off x="2651760" y="1170432"/>
            <a:ext cx="3051137" cy="174063"/>
          </a:xfrm>
          <a:prstGeom prst="rect">
            <a:avLst/>
          </a:prstGeom>
          <a:solidFill>
            <a:srgbClr val="0F766E"/>
          </a:solidFill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10" name="Text 8"/>
          <p:cNvSpPr/>
          <p:nvPr/>
        </p:nvSpPr>
        <p:spPr>
          <a:xfrm>
            <a:off x="4983480" y="117043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2.8bn</a:t>
            </a:r>
            <a:endParaRPr lang="en-US" sz="800" dirty="0"/>
          </a:p>
        </p:txBody>
      </p:sp>
      <p:sp>
        <p:nvSpPr>
          <p:cNvPr id="11" name="Text 9"/>
          <p:cNvSpPr/>
          <p:nvPr/>
        </p:nvSpPr>
        <p:spPr>
          <a:xfrm>
            <a:off x="685800" y="144475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Harshad Mehta Gang</a:t>
            </a:r>
            <a:endParaRPr lang="en-US" sz="850" dirty="0"/>
          </a:p>
        </p:txBody>
      </p:sp>
      <p:sp>
        <p:nvSpPr>
          <p:cNvPr id="12" name="Shape 10"/>
          <p:cNvSpPr/>
          <p:nvPr/>
        </p:nvSpPr>
        <p:spPr>
          <a:xfrm>
            <a:off x="2651760" y="1444752"/>
            <a:ext cx="3344875" cy="174063"/>
          </a:xfrm>
          <a:prstGeom prst="rect">
            <a:avLst/>
          </a:prstGeom>
          <a:solidFill>
            <a:srgbClr val="0F766E"/>
          </a:solidFill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4983480" y="144475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3.0bn</a:t>
            </a:r>
            <a:endParaRPr lang="en-US" sz="800" dirty="0"/>
          </a:p>
        </p:txBody>
      </p:sp>
      <p:sp>
        <p:nvSpPr>
          <p:cNvPr id="14" name="Text 12"/>
          <p:cNvSpPr/>
          <p:nvPr/>
        </p:nvSpPr>
        <p:spPr>
          <a:xfrm>
            <a:off x="685800" y="171907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Lakshmi Chit Fund</a:t>
            </a:r>
            <a:endParaRPr lang="en-US" sz="850" dirty="0"/>
          </a:p>
        </p:txBody>
      </p:sp>
      <p:sp>
        <p:nvSpPr>
          <p:cNvPr id="15" name="Shape 13"/>
          <p:cNvSpPr/>
          <p:nvPr/>
        </p:nvSpPr>
        <p:spPr>
          <a:xfrm>
            <a:off x="2651760" y="1719072"/>
            <a:ext cx="2934891" cy="174063"/>
          </a:xfrm>
          <a:prstGeom prst="rect">
            <a:avLst/>
          </a:prstGeom>
          <a:solidFill>
            <a:srgbClr val="0F766E"/>
          </a:solidFill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16" name="Text 14"/>
          <p:cNvSpPr/>
          <p:nvPr/>
        </p:nvSpPr>
        <p:spPr>
          <a:xfrm>
            <a:off x="4983480" y="171907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2.7bn</a:t>
            </a:r>
            <a:endParaRPr lang="en-US" sz="800" dirty="0"/>
          </a:p>
        </p:txBody>
      </p:sp>
      <p:sp>
        <p:nvSpPr>
          <p:cNvPr id="17" name="Text 15"/>
          <p:cNvSpPr/>
          <p:nvPr/>
        </p:nvSpPr>
        <p:spPr>
          <a:xfrm>
            <a:off x="685800" y="199339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Big Bulls</a:t>
            </a:r>
            <a:endParaRPr lang="en-US" sz="850" dirty="0"/>
          </a:p>
        </p:txBody>
      </p:sp>
      <p:sp>
        <p:nvSpPr>
          <p:cNvPr id="18" name="Shape 16"/>
          <p:cNvSpPr/>
          <p:nvPr/>
        </p:nvSpPr>
        <p:spPr>
          <a:xfrm>
            <a:off x="2651760" y="1993392"/>
            <a:ext cx="1745487" cy="174063"/>
          </a:xfrm>
          <a:prstGeom prst="rect">
            <a:avLst/>
          </a:prstGeom>
          <a:solidFill>
            <a:srgbClr val="0F766E"/>
          </a:solidFill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19" name="Text 17"/>
          <p:cNvSpPr/>
          <p:nvPr/>
        </p:nvSpPr>
        <p:spPr>
          <a:xfrm>
            <a:off x="4983480" y="199339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1.6bn</a:t>
            </a:r>
            <a:endParaRPr lang="en-US" sz="800" dirty="0"/>
          </a:p>
        </p:txBody>
      </p:sp>
      <p:sp>
        <p:nvSpPr>
          <p:cNvPr id="20" name="Text 18"/>
          <p:cNvSpPr/>
          <p:nvPr/>
        </p:nvSpPr>
        <p:spPr>
          <a:xfrm>
            <a:off x="685800" y="226771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Grey</a:t>
            </a:r>
            <a:endParaRPr lang="en-US" sz="850" dirty="0"/>
          </a:p>
        </p:txBody>
      </p:sp>
      <p:sp>
        <p:nvSpPr>
          <p:cNvPr id="21" name="Shape 19"/>
          <p:cNvSpPr/>
          <p:nvPr/>
        </p:nvSpPr>
        <p:spPr>
          <a:xfrm>
            <a:off x="2651760" y="2267712"/>
            <a:ext cx="2278437" cy="174063"/>
          </a:xfrm>
          <a:prstGeom prst="rect">
            <a:avLst/>
          </a:prstGeom>
          <a:solidFill>
            <a:srgbClr val="0F766E"/>
          </a:solidFill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22" name="Text 20"/>
          <p:cNvSpPr/>
          <p:nvPr/>
        </p:nvSpPr>
        <p:spPr>
          <a:xfrm>
            <a:off x="4983480" y="226771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2.1bn</a:t>
            </a:r>
            <a:endParaRPr lang="en-US" sz="800" dirty="0"/>
          </a:p>
        </p:txBody>
      </p:sp>
      <p:sp>
        <p:nvSpPr>
          <p:cNvPr id="23" name="Text 21"/>
          <p:cNvSpPr/>
          <p:nvPr/>
        </p:nvSpPr>
        <p:spPr>
          <a:xfrm>
            <a:off x="685800" y="254203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Akatsuki</a:t>
            </a:r>
            <a:endParaRPr lang="en-US" sz="850" dirty="0"/>
          </a:p>
        </p:txBody>
      </p:sp>
      <p:sp>
        <p:nvSpPr>
          <p:cNvPr id="24" name="Shape 22"/>
          <p:cNvSpPr/>
          <p:nvPr/>
        </p:nvSpPr>
        <p:spPr>
          <a:xfrm>
            <a:off x="2651760" y="2542032"/>
            <a:ext cx="2125779" cy="174063"/>
          </a:xfrm>
          <a:prstGeom prst="rect">
            <a:avLst/>
          </a:prstGeom>
          <a:solidFill>
            <a:srgbClr val="0F766E"/>
          </a:solidFill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4983480" y="254203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1.9bn</a:t>
            </a:r>
            <a:endParaRPr lang="en-US" sz="800" dirty="0"/>
          </a:p>
        </p:txBody>
      </p:sp>
      <p:sp>
        <p:nvSpPr>
          <p:cNvPr id="26" name="Text 24"/>
          <p:cNvSpPr/>
          <p:nvPr/>
        </p:nvSpPr>
        <p:spPr>
          <a:xfrm>
            <a:off x="685800" y="281635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Pink</a:t>
            </a:r>
            <a:endParaRPr lang="en-US" sz="850" dirty="0"/>
          </a:p>
        </p:txBody>
      </p:sp>
      <p:sp>
        <p:nvSpPr>
          <p:cNvPr id="27" name="Shape 25"/>
          <p:cNvSpPr/>
          <p:nvPr/>
        </p:nvSpPr>
        <p:spPr>
          <a:xfrm>
            <a:off x="2651760" y="2816352"/>
            <a:ext cx="1701314" cy="174063"/>
          </a:xfrm>
          <a:prstGeom prst="rect">
            <a:avLst/>
          </a:prstGeom>
          <a:solidFill>
            <a:srgbClr val="0F766E"/>
          </a:solidFill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28" name="Text 26"/>
          <p:cNvSpPr/>
          <p:nvPr/>
        </p:nvSpPr>
        <p:spPr>
          <a:xfrm>
            <a:off x="4983480" y="281635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1.5bn</a:t>
            </a:r>
            <a:endParaRPr lang="en-US" sz="800" dirty="0"/>
          </a:p>
        </p:txBody>
      </p:sp>
      <p:sp>
        <p:nvSpPr>
          <p:cNvPr id="29" name="Text 27"/>
          <p:cNvSpPr/>
          <p:nvPr/>
        </p:nvSpPr>
        <p:spPr>
          <a:xfrm>
            <a:off x="685800" y="368503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Green</a:t>
            </a:r>
            <a:endParaRPr lang="en-US" sz="850" dirty="0"/>
          </a:p>
        </p:txBody>
      </p:sp>
      <p:sp>
        <p:nvSpPr>
          <p:cNvPr id="30" name="Shape 28"/>
          <p:cNvSpPr/>
          <p:nvPr/>
        </p:nvSpPr>
        <p:spPr>
          <a:xfrm>
            <a:off x="2951683" y="3685032"/>
            <a:ext cx="1727973" cy="131608"/>
          </a:xfrm>
          <a:prstGeom prst="rect">
            <a:avLst/>
          </a:prstGeom>
          <a:solidFill>
            <a:srgbClr val="15803D"/>
          </a:solidFill>
          <a:ln w="12700">
            <a:solidFill>
              <a:srgbClr val="15803D"/>
            </a:solidFill>
            <a:prstDash val="solid"/>
          </a:ln>
        </p:spPr>
        <p:txBody>
          <a:bodyPr/>
          <a:p/>
        </p:txBody>
      </p:sp>
      <p:sp>
        <p:nvSpPr>
          <p:cNvPr id="31" name="Text 29"/>
          <p:cNvSpPr/>
          <p:nvPr/>
        </p:nvSpPr>
        <p:spPr>
          <a:xfrm>
            <a:off x="5848502" y="368503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+0.6bn</a:t>
            </a:r>
            <a:endParaRPr lang="en-US" sz="800" dirty="0"/>
          </a:p>
        </p:txBody>
      </p:sp>
      <p:sp>
        <p:nvSpPr>
          <p:cNvPr id="32" name="Text 30"/>
          <p:cNvSpPr/>
          <p:nvPr/>
        </p:nvSpPr>
        <p:spPr>
          <a:xfrm>
            <a:off x="685800" y="3894038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Harshad Mehta Gang</a:t>
            </a:r>
            <a:endParaRPr lang="en-US" sz="850" dirty="0"/>
          </a:p>
        </p:txBody>
      </p:sp>
      <p:sp>
        <p:nvSpPr>
          <p:cNvPr id="33" name="Shape 31"/>
          <p:cNvSpPr/>
          <p:nvPr/>
        </p:nvSpPr>
        <p:spPr>
          <a:xfrm>
            <a:off x="2951683" y="3894038"/>
            <a:ext cx="716385" cy="131608"/>
          </a:xfrm>
          <a:prstGeom prst="rect">
            <a:avLst/>
          </a:prstGeom>
          <a:solidFill>
            <a:srgbClr val="15803D"/>
          </a:solidFill>
          <a:ln w="12700">
            <a:solidFill>
              <a:srgbClr val="15803D"/>
            </a:solidFill>
            <a:prstDash val="solid"/>
          </a:ln>
        </p:spPr>
        <p:txBody>
          <a:bodyPr/>
          <a:p/>
        </p:txBody>
      </p:sp>
      <p:sp>
        <p:nvSpPr>
          <p:cNvPr id="34" name="Text 32"/>
          <p:cNvSpPr/>
          <p:nvPr/>
        </p:nvSpPr>
        <p:spPr>
          <a:xfrm>
            <a:off x="5848502" y="3894038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+0.3bn</a:t>
            </a:r>
            <a:endParaRPr lang="en-US" sz="800" dirty="0"/>
          </a:p>
        </p:txBody>
      </p:sp>
      <p:sp>
        <p:nvSpPr>
          <p:cNvPr id="35" name="Text 33"/>
          <p:cNvSpPr/>
          <p:nvPr/>
        </p:nvSpPr>
        <p:spPr>
          <a:xfrm>
            <a:off x="685800" y="4103043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Lakshmi Chit Fund</a:t>
            </a:r>
            <a:endParaRPr lang="en-US" sz="850" dirty="0"/>
          </a:p>
        </p:txBody>
      </p:sp>
      <p:sp>
        <p:nvSpPr>
          <p:cNvPr id="36" name="Shape 34"/>
          <p:cNvSpPr/>
          <p:nvPr/>
        </p:nvSpPr>
        <p:spPr>
          <a:xfrm>
            <a:off x="2951683" y="4103043"/>
            <a:ext cx="303214" cy="131608"/>
          </a:xfrm>
          <a:prstGeom prst="rect">
            <a:avLst/>
          </a:prstGeom>
          <a:solidFill>
            <a:srgbClr val="15803D"/>
          </a:solidFill>
          <a:ln w="12700">
            <a:solidFill>
              <a:srgbClr val="15803D"/>
            </a:solidFill>
            <a:prstDash val="solid"/>
          </a:ln>
        </p:spPr>
        <p:txBody>
          <a:bodyPr/>
          <a:p/>
        </p:txBody>
      </p:sp>
      <p:sp>
        <p:nvSpPr>
          <p:cNvPr id="37" name="Text 35"/>
          <p:cNvSpPr/>
          <p:nvPr/>
        </p:nvSpPr>
        <p:spPr>
          <a:xfrm>
            <a:off x="5848502" y="4103043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+0.1bn</a:t>
            </a:r>
            <a:endParaRPr lang="en-US" sz="800" dirty="0"/>
          </a:p>
        </p:txBody>
      </p:sp>
      <p:sp>
        <p:nvSpPr>
          <p:cNvPr id="38" name="Text 36"/>
          <p:cNvSpPr/>
          <p:nvPr/>
        </p:nvSpPr>
        <p:spPr>
          <a:xfrm>
            <a:off x="685800" y="4312049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Big Bulls</a:t>
            </a:r>
            <a:endParaRPr lang="en-US" sz="850" dirty="0"/>
          </a:p>
        </p:txBody>
      </p:sp>
      <p:sp>
        <p:nvSpPr>
          <p:cNvPr id="39" name="Shape 37"/>
          <p:cNvSpPr/>
          <p:nvPr/>
        </p:nvSpPr>
        <p:spPr>
          <a:xfrm>
            <a:off x="2271491" y="4312049"/>
            <a:ext cx="680192" cy="131608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40" name="Text 38"/>
          <p:cNvSpPr/>
          <p:nvPr/>
        </p:nvSpPr>
        <p:spPr>
          <a:xfrm>
            <a:off x="5848502" y="4312049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-0.2bn</a:t>
            </a:r>
            <a:endParaRPr lang="en-US" sz="800" dirty="0"/>
          </a:p>
        </p:txBody>
      </p:sp>
      <p:sp>
        <p:nvSpPr>
          <p:cNvPr id="41" name="Text 39"/>
          <p:cNvSpPr/>
          <p:nvPr/>
        </p:nvSpPr>
        <p:spPr>
          <a:xfrm>
            <a:off x="685800" y="4521055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Grey</a:t>
            </a:r>
            <a:endParaRPr lang="en-US" sz="850" dirty="0"/>
          </a:p>
        </p:txBody>
      </p:sp>
      <p:sp>
        <p:nvSpPr>
          <p:cNvPr id="42" name="Shape 40"/>
          <p:cNvSpPr/>
          <p:nvPr/>
        </p:nvSpPr>
        <p:spPr>
          <a:xfrm>
            <a:off x="511797" y="4521055"/>
            <a:ext cx="2439886" cy="131608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43" name="Text 41"/>
          <p:cNvSpPr/>
          <p:nvPr/>
        </p:nvSpPr>
        <p:spPr>
          <a:xfrm>
            <a:off x="5848502" y="4521055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-0.9bn</a:t>
            </a:r>
            <a:endParaRPr lang="en-US" sz="800" dirty="0"/>
          </a:p>
        </p:txBody>
      </p:sp>
      <p:sp>
        <p:nvSpPr>
          <p:cNvPr id="44" name="Text 42"/>
          <p:cNvSpPr/>
          <p:nvPr/>
        </p:nvSpPr>
        <p:spPr>
          <a:xfrm>
            <a:off x="685800" y="4730061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Akatsuki</a:t>
            </a:r>
            <a:endParaRPr lang="en-US" sz="850" dirty="0"/>
          </a:p>
        </p:txBody>
      </p:sp>
      <p:sp>
        <p:nvSpPr>
          <p:cNvPr id="45" name="Shape 43"/>
          <p:cNvSpPr/>
          <p:nvPr/>
        </p:nvSpPr>
        <p:spPr>
          <a:xfrm>
            <a:off x="2369116" y="4730061"/>
            <a:ext cx="582567" cy="131608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46" name="Text 44"/>
          <p:cNvSpPr/>
          <p:nvPr/>
        </p:nvSpPr>
        <p:spPr>
          <a:xfrm>
            <a:off x="5848502" y="4730061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-0.2bn</a:t>
            </a:r>
            <a:endParaRPr lang="en-US" sz="800" dirty="0"/>
          </a:p>
        </p:txBody>
      </p:sp>
      <p:sp>
        <p:nvSpPr>
          <p:cNvPr id="47" name="Text 45"/>
          <p:cNvSpPr/>
          <p:nvPr/>
        </p:nvSpPr>
        <p:spPr>
          <a:xfrm>
            <a:off x="685800" y="4939066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Pink</a:t>
            </a:r>
            <a:endParaRPr lang="en-US" sz="850" dirty="0"/>
          </a:p>
        </p:txBody>
      </p:sp>
      <p:sp>
        <p:nvSpPr>
          <p:cNvPr id="48" name="Shape 46"/>
          <p:cNvSpPr/>
          <p:nvPr/>
        </p:nvSpPr>
        <p:spPr>
          <a:xfrm>
            <a:off x="2951683" y="4939066"/>
            <a:ext cx="749727" cy="131608"/>
          </a:xfrm>
          <a:prstGeom prst="rect">
            <a:avLst/>
          </a:prstGeom>
          <a:solidFill>
            <a:srgbClr val="15803D"/>
          </a:solidFill>
          <a:ln w="12700">
            <a:solidFill>
              <a:srgbClr val="15803D"/>
            </a:solidFill>
            <a:prstDash val="solid"/>
          </a:ln>
        </p:spPr>
        <p:txBody>
          <a:bodyPr/>
          <a:p/>
        </p:txBody>
      </p:sp>
      <p:sp>
        <p:nvSpPr>
          <p:cNvPr id="49" name="Text 47"/>
          <p:cNvSpPr/>
          <p:nvPr/>
        </p:nvSpPr>
        <p:spPr>
          <a:xfrm>
            <a:off x="5848502" y="4939066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+0.3bn</a:t>
            </a:r>
            <a:endParaRPr lang="en-US" sz="800" dirty="0"/>
          </a:p>
        </p:txBody>
      </p:sp>
      <p:sp>
        <p:nvSpPr>
          <p:cNvPr id="50" name="Shape 48"/>
          <p:cNvSpPr/>
          <p:nvPr/>
        </p:nvSpPr>
        <p:spPr>
          <a:xfrm>
            <a:off x="2951683" y="3657600"/>
            <a:ext cx="0" cy="155448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1" name="Text 49"/>
          <p:cNvSpPr/>
          <p:nvPr/>
        </p:nvSpPr>
        <p:spPr>
          <a:xfrm>
            <a:off x="6492240" y="1417320"/>
            <a:ext cx="4663440" cy="9144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Harshad Mehta Gang has the largest Round 4 revenue base.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Green added the most revenue from Round 3 to Round 4.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The next question is whether this revenue converted into margin and risk-adjusted value.</a:t>
            </a:r>
            <a:endParaRPr lang="en-US" sz="1050" dirty="0"/>
          </a:p>
        </p:txBody>
      </p:sp>
      <p:sp>
        <p:nvSpPr>
          <p:cNvPr id="52" name="Text 50"/>
          <p:cNvSpPr/>
          <p:nvPr/>
        </p:nvSpPr>
        <p:spPr>
          <a:xfrm>
            <a:off x="6492240" y="3657600"/>
            <a:ext cx="466344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53" name="Text 51"/>
          <p:cNvSpPr/>
          <p:nvPr/>
        </p:nvSpPr>
        <p:spPr>
          <a:xfrm>
            <a:off x="6492240" y="3822192"/>
            <a:ext cx="46634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Revenue growth is valuable only when the additional volume earns contribution after price, features, production, logistics and promotion.</a:t>
            </a:r>
            <a:endParaRPr lang="en-US" sz="850" dirty="0"/>
          </a:p>
        </p:txBody>
      </p:sp>
      <p:sp>
        <p:nvSpPr>
          <p:cNvPr id="54" name="Shape 52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55" name="Text 53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56" name="Text 54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Whose growth was value-accretive?    › Whose revenue growth created operating stress?</a:t>
            </a:r>
            <a:endParaRPr lang="en-US" sz="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Profit comparison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Profit reveals the quality of conversion from sales into economics.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• R3→R4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8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U1 R1–R4 Excel results; principal criterion: cumulative TSR (p.a.)</a:t>
            </a:r>
            <a:endParaRPr lang="en-US" sz="750" dirty="0"/>
          </a:p>
        </p:txBody>
      </p:sp>
      <p:sp>
        <p:nvSpPr>
          <p:cNvPr id="8" name="Text 6"/>
          <p:cNvSpPr/>
          <p:nvPr/>
        </p:nvSpPr>
        <p:spPr>
          <a:xfrm>
            <a:off x="685800" y="117043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Green</a:t>
            </a:r>
            <a:endParaRPr lang="en-US" sz="850" dirty="0"/>
          </a:p>
        </p:txBody>
      </p:sp>
      <p:sp>
        <p:nvSpPr>
          <p:cNvPr id="9" name="Shape 7"/>
          <p:cNvSpPr/>
          <p:nvPr/>
        </p:nvSpPr>
        <p:spPr>
          <a:xfrm>
            <a:off x="2951683" y="1170432"/>
            <a:ext cx="904063" cy="174063"/>
          </a:xfrm>
          <a:prstGeom prst="rect">
            <a:avLst/>
          </a:prstGeom>
          <a:solidFill>
            <a:srgbClr val="15803D"/>
          </a:solidFill>
          <a:ln w="12700">
            <a:solidFill>
              <a:srgbClr val="15803D"/>
            </a:solidFill>
            <a:prstDash val="solid"/>
          </a:ln>
        </p:spPr>
        <p:txBody>
          <a:bodyPr/>
          <a:p/>
        </p:txBody>
      </p:sp>
      <p:sp>
        <p:nvSpPr>
          <p:cNvPr id="10" name="Text 8"/>
          <p:cNvSpPr/>
          <p:nvPr/>
        </p:nvSpPr>
        <p:spPr>
          <a:xfrm>
            <a:off x="5848502" y="117043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+0.3bn</a:t>
            </a:r>
            <a:endParaRPr lang="en-US" sz="800" dirty="0"/>
          </a:p>
        </p:txBody>
      </p:sp>
      <p:sp>
        <p:nvSpPr>
          <p:cNvPr id="11" name="Text 9"/>
          <p:cNvSpPr/>
          <p:nvPr/>
        </p:nvSpPr>
        <p:spPr>
          <a:xfrm>
            <a:off x="685800" y="144475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Harshad Mehta Gang</a:t>
            </a:r>
            <a:endParaRPr lang="en-US" sz="850" dirty="0"/>
          </a:p>
        </p:txBody>
      </p:sp>
      <p:sp>
        <p:nvSpPr>
          <p:cNvPr id="12" name="Shape 10"/>
          <p:cNvSpPr/>
          <p:nvPr/>
        </p:nvSpPr>
        <p:spPr>
          <a:xfrm>
            <a:off x="2951683" y="1444752"/>
            <a:ext cx="30590" cy="174063"/>
          </a:xfrm>
          <a:prstGeom prst="rect">
            <a:avLst/>
          </a:prstGeom>
          <a:solidFill>
            <a:srgbClr val="15803D"/>
          </a:solidFill>
          <a:ln w="12700">
            <a:solidFill>
              <a:srgbClr val="15803D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5848502" y="144475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+0.0bn</a:t>
            </a:r>
            <a:endParaRPr lang="en-US" sz="800" dirty="0"/>
          </a:p>
        </p:txBody>
      </p:sp>
      <p:sp>
        <p:nvSpPr>
          <p:cNvPr id="14" name="Text 12"/>
          <p:cNvSpPr/>
          <p:nvPr/>
        </p:nvSpPr>
        <p:spPr>
          <a:xfrm>
            <a:off x="685800" y="171907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Lakshmi Chit Fund</a:t>
            </a:r>
            <a:endParaRPr lang="en-US" sz="850" dirty="0"/>
          </a:p>
        </p:txBody>
      </p:sp>
      <p:sp>
        <p:nvSpPr>
          <p:cNvPr id="15" name="Shape 13"/>
          <p:cNvSpPr/>
          <p:nvPr/>
        </p:nvSpPr>
        <p:spPr>
          <a:xfrm>
            <a:off x="1299792" y="1719072"/>
            <a:ext cx="1651891" cy="174063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16" name="Text 14"/>
          <p:cNvSpPr/>
          <p:nvPr/>
        </p:nvSpPr>
        <p:spPr>
          <a:xfrm>
            <a:off x="5848502" y="171907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-0.6bn</a:t>
            </a:r>
            <a:endParaRPr lang="en-US" sz="800" dirty="0"/>
          </a:p>
        </p:txBody>
      </p:sp>
      <p:sp>
        <p:nvSpPr>
          <p:cNvPr id="17" name="Text 15"/>
          <p:cNvSpPr/>
          <p:nvPr/>
        </p:nvSpPr>
        <p:spPr>
          <a:xfrm>
            <a:off x="685800" y="199339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Big Bulls</a:t>
            </a:r>
            <a:endParaRPr lang="en-US" sz="850" dirty="0"/>
          </a:p>
        </p:txBody>
      </p:sp>
      <p:sp>
        <p:nvSpPr>
          <p:cNvPr id="18" name="Shape 16"/>
          <p:cNvSpPr/>
          <p:nvPr/>
        </p:nvSpPr>
        <p:spPr>
          <a:xfrm>
            <a:off x="2951683" y="1993392"/>
            <a:ext cx="530875" cy="174063"/>
          </a:xfrm>
          <a:prstGeom prst="rect">
            <a:avLst/>
          </a:prstGeom>
          <a:solidFill>
            <a:srgbClr val="15803D"/>
          </a:solidFill>
          <a:ln w="12700">
            <a:solidFill>
              <a:srgbClr val="15803D"/>
            </a:solidFill>
            <a:prstDash val="solid"/>
          </a:ln>
        </p:spPr>
        <p:txBody>
          <a:bodyPr/>
          <a:p/>
        </p:txBody>
      </p:sp>
      <p:sp>
        <p:nvSpPr>
          <p:cNvPr id="19" name="Text 17"/>
          <p:cNvSpPr/>
          <p:nvPr/>
        </p:nvSpPr>
        <p:spPr>
          <a:xfrm>
            <a:off x="5848502" y="199339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+0.2bn</a:t>
            </a:r>
            <a:endParaRPr lang="en-US" sz="800" dirty="0"/>
          </a:p>
        </p:txBody>
      </p:sp>
      <p:sp>
        <p:nvSpPr>
          <p:cNvPr id="20" name="Text 18"/>
          <p:cNvSpPr/>
          <p:nvPr/>
        </p:nvSpPr>
        <p:spPr>
          <a:xfrm>
            <a:off x="685800" y="226771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Grey</a:t>
            </a:r>
            <a:endParaRPr lang="en-US" sz="850" dirty="0"/>
          </a:p>
        </p:txBody>
      </p:sp>
      <p:sp>
        <p:nvSpPr>
          <p:cNvPr id="21" name="Shape 19"/>
          <p:cNvSpPr/>
          <p:nvPr/>
        </p:nvSpPr>
        <p:spPr>
          <a:xfrm>
            <a:off x="2443282" y="2267712"/>
            <a:ext cx="508401" cy="174063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22" name="Text 20"/>
          <p:cNvSpPr/>
          <p:nvPr/>
        </p:nvSpPr>
        <p:spPr>
          <a:xfrm>
            <a:off x="5848502" y="226771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-0.2bn</a:t>
            </a:r>
            <a:endParaRPr lang="en-US" sz="800" dirty="0"/>
          </a:p>
        </p:txBody>
      </p:sp>
      <p:sp>
        <p:nvSpPr>
          <p:cNvPr id="23" name="Text 21"/>
          <p:cNvSpPr/>
          <p:nvPr/>
        </p:nvSpPr>
        <p:spPr>
          <a:xfrm>
            <a:off x="685800" y="254203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Akatsuki</a:t>
            </a:r>
            <a:endParaRPr lang="en-US" sz="850" dirty="0"/>
          </a:p>
        </p:txBody>
      </p:sp>
      <p:sp>
        <p:nvSpPr>
          <p:cNvPr id="24" name="Shape 22"/>
          <p:cNvSpPr/>
          <p:nvPr/>
        </p:nvSpPr>
        <p:spPr>
          <a:xfrm>
            <a:off x="2511432" y="2542032"/>
            <a:ext cx="440251" cy="174063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5848502" y="254203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-0.2bn</a:t>
            </a:r>
            <a:endParaRPr lang="en-US" sz="800" dirty="0"/>
          </a:p>
        </p:txBody>
      </p:sp>
      <p:sp>
        <p:nvSpPr>
          <p:cNvPr id="26" name="Text 24"/>
          <p:cNvSpPr/>
          <p:nvPr/>
        </p:nvSpPr>
        <p:spPr>
          <a:xfrm>
            <a:off x="685800" y="281635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Pink</a:t>
            </a:r>
            <a:endParaRPr lang="en-US" sz="850" dirty="0"/>
          </a:p>
        </p:txBody>
      </p:sp>
      <p:sp>
        <p:nvSpPr>
          <p:cNvPr id="27" name="Shape 25"/>
          <p:cNvSpPr/>
          <p:nvPr/>
        </p:nvSpPr>
        <p:spPr>
          <a:xfrm>
            <a:off x="2429775" y="2816352"/>
            <a:ext cx="521909" cy="174063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28" name="Text 26"/>
          <p:cNvSpPr/>
          <p:nvPr/>
        </p:nvSpPr>
        <p:spPr>
          <a:xfrm>
            <a:off x="5848502" y="281635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-0.2bn</a:t>
            </a:r>
            <a:endParaRPr lang="en-US" sz="800" dirty="0"/>
          </a:p>
        </p:txBody>
      </p:sp>
      <p:sp>
        <p:nvSpPr>
          <p:cNvPr id="29" name="Shape 27"/>
          <p:cNvSpPr/>
          <p:nvPr/>
        </p:nvSpPr>
        <p:spPr>
          <a:xfrm>
            <a:off x="2951683" y="1143000"/>
            <a:ext cx="0" cy="201168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0" name="Text 28"/>
          <p:cNvSpPr/>
          <p:nvPr/>
        </p:nvSpPr>
        <p:spPr>
          <a:xfrm>
            <a:off x="685800" y="368503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Green</a:t>
            </a:r>
            <a:endParaRPr lang="en-US" sz="850" dirty="0"/>
          </a:p>
        </p:txBody>
      </p:sp>
      <p:sp>
        <p:nvSpPr>
          <p:cNvPr id="31" name="Shape 29"/>
          <p:cNvSpPr/>
          <p:nvPr/>
        </p:nvSpPr>
        <p:spPr>
          <a:xfrm>
            <a:off x="2951683" y="3685032"/>
            <a:ext cx="1879835" cy="131608"/>
          </a:xfrm>
          <a:prstGeom prst="rect">
            <a:avLst/>
          </a:prstGeom>
          <a:solidFill>
            <a:srgbClr val="15803D"/>
          </a:solidFill>
          <a:ln w="12700">
            <a:solidFill>
              <a:srgbClr val="15803D"/>
            </a:solidFill>
            <a:prstDash val="solid"/>
          </a:ln>
        </p:spPr>
        <p:txBody>
          <a:bodyPr/>
          <a:p/>
        </p:txBody>
      </p:sp>
      <p:sp>
        <p:nvSpPr>
          <p:cNvPr id="32" name="Text 30"/>
          <p:cNvSpPr/>
          <p:nvPr/>
        </p:nvSpPr>
        <p:spPr>
          <a:xfrm>
            <a:off x="5848502" y="368503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+0.7bn</a:t>
            </a:r>
            <a:endParaRPr lang="en-US" sz="800" dirty="0"/>
          </a:p>
        </p:txBody>
      </p:sp>
      <p:sp>
        <p:nvSpPr>
          <p:cNvPr id="33" name="Text 31"/>
          <p:cNvSpPr/>
          <p:nvPr/>
        </p:nvSpPr>
        <p:spPr>
          <a:xfrm>
            <a:off x="685800" y="3894038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Harshad Mehta Gang</a:t>
            </a:r>
            <a:endParaRPr lang="en-US" sz="850" dirty="0"/>
          </a:p>
        </p:txBody>
      </p:sp>
      <p:sp>
        <p:nvSpPr>
          <p:cNvPr id="34" name="Shape 32"/>
          <p:cNvSpPr/>
          <p:nvPr/>
        </p:nvSpPr>
        <p:spPr>
          <a:xfrm>
            <a:off x="2951683" y="3894038"/>
            <a:ext cx="750575" cy="131608"/>
          </a:xfrm>
          <a:prstGeom prst="rect">
            <a:avLst/>
          </a:prstGeom>
          <a:solidFill>
            <a:srgbClr val="15803D"/>
          </a:solidFill>
          <a:ln w="12700">
            <a:solidFill>
              <a:srgbClr val="15803D"/>
            </a:solidFill>
            <a:prstDash val="solid"/>
          </a:ln>
        </p:spPr>
        <p:txBody>
          <a:bodyPr/>
          <a:p/>
        </p:txBody>
      </p:sp>
      <p:sp>
        <p:nvSpPr>
          <p:cNvPr id="35" name="Text 33"/>
          <p:cNvSpPr/>
          <p:nvPr/>
        </p:nvSpPr>
        <p:spPr>
          <a:xfrm>
            <a:off x="5848502" y="3894038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+0.3bn</a:t>
            </a:r>
            <a:endParaRPr lang="en-US" sz="800" dirty="0"/>
          </a:p>
        </p:txBody>
      </p:sp>
      <p:sp>
        <p:nvSpPr>
          <p:cNvPr id="36" name="Text 34"/>
          <p:cNvSpPr/>
          <p:nvPr/>
        </p:nvSpPr>
        <p:spPr>
          <a:xfrm>
            <a:off x="685800" y="4103043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Lakshmi Chit Fund</a:t>
            </a:r>
            <a:endParaRPr lang="en-US" sz="850" dirty="0"/>
          </a:p>
        </p:txBody>
      </p:sp>
      <p:sp>
        <p:nvSpPr>
          <p:cNvPr id="37" name="Shape 35"/>
          <p:cNvSpPr/>
          <p:nvPr/>
        </p:nvSpPr>
        <p:spPr>
          <a:xfrm>
            <a:off x="2571352" y="4103043"/>
            <a:ext cx="380331" cy="131608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38" name="Text 36"/>
          <p:cNvSpPr/>
          <p:nvPr/>
        </p:nvSpPr>
        <p:spPr>
          <a:xfrm>
            <a:off x="5848502" y="4103043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-0.1bn</a:t>
            </a:r>
            <a:endParaRPr lang="en-US" sz="800" dirty="0"/>
          </a:p>
        </p:txBody>
      </p:sp>
      <p:sp>
        <p:nvSpPr>
          <p:cNvPr id="39" name="Text 37"/>
          <p:cNvSpPr/>
          <p:nvPr/>
        </p:nvSpPr>
        <p:spPr>
          <a:xfrm>
            <a:off x="685800" y="4312049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Big Bulls</a:t>
            </a:r>
            <a:endParaRPr lang="en-US" sz="850" dirty="0"/>
          </a:p>
        </p:txBody>
      </p:sp>
      <p:sp>
        <p:nvSpPr>
          <p:cNvPr id="40" name="Shape 38"/>
          <p:cNvSpPr/>
          <p:nvPr/>
        </p:nvSpPr>
        <p:spPr>
          <a:xfrm>
            <a:off x="2646207" y="4312049"/>
            <a:ext cx="305476" cy="131608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41" name="Text 39"/>
          <p:cNvSpPr/>
          <p:nvPr/>
        </p:nvSpPr>
        <p:spPr>
          <a:xfrm>
            <a:off x="5848502" y="4312049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-0.1bn</a:t>
            </a:r>
            <a:endParaRPr lang="en-US" sz="800" dirty="0"/>
          </a:p>
        </p:txBody>
      </p:sp>
      <p:sp>
        <p:nvSpPr>
          <p:cNvPr id="42" name="Text 40"/>
          <p:cNvSpPr/>
          <p:nvPr/>
        </p:nvSpPr>
        <p:spPr>
          <a:xfrm>
            <a:off x="685800" y="4521055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Grey</a:t>
            </a:r>
            <a:endParaRPr lang="en-US" sz="850" dirty="0"/>
          </a:p>
        </p:txBody>
      </p:sp>
      <p:sp>
        <p:nvSpPr>
          <p:cNvPr id="43" name="Shape 41"/>
          <p:cNvSpPr/>
          <p:nvPr/>
        </p:nvSpPr>
        <p:spPr>
          <a:xfrm>
            <a:off x="1001537" y="4521055"/>
            <a:ext cx="1950146" cy="131608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44" name="Text 42"/>
          <p:cNvSpPr/>
          <p:nvPr/>
        </p:nvSpPr>
        <p:spPr>
          <a:xfrm>
            <a:off x="5848502" y="4521055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-0.7bn</a:t>
            </a:r>
            <a:endParaRPr lang="en-US" sz="800" dirty="0"/>
          </a:p>
        </p:txBody>
      </p:sp>
      <p:sp>
        <p:nvSpPr>
          <p:cNvPr id="45" name="Text 43"/>
          <p:cNvSpPr/>
          <p:nvPr/>
        </p:nvSpPr>
        <p:spPr>
          <a:xfrm>
            <a:off x="685800" y="4730061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Akatsuki</a:t>
            </a:r>
            <a:endParaRPr lang="en-US" sz="850" dirty="0"/>
          </a:p>
        </p:txBody>
      </p:sp>
      <p:sp>
        <p:nvSpPr>
          <p:cNvPr id="46" name="Shape 44"/>
          <p:cNvSpPr/>
          <p:nvPr/>
        </p:nvSpPr>
        <p:spPr>
          <a:xfrm>
            <a:off x="2561926" y="4730061"/>
            <a:ext cx="389758" cy="131608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47" name="Text 45"/>
          <p:cNvSpPr/>
          <p:nvPr/>
        </p:nvSpPr>
        <p:spPr>
          <a:xfrm>
            <a:off x="5848502" y="4730061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-0.1bn</a:t>
            </a:r>
            <a:endParaRPr lang="en-US" sz="800" dirty="0"/>
          </a:p>
        </p:txBody>
      </p:sp>
      <p:sp>
        <p:nvSpPr>
          <p:cNvPr id="48" name="Text 46"/>
          <p:cNvSpPr/>
          <p:nvPr/>
        </p:nvSpPr>
        <p:spPr>
          <a:xfrm>
            <a:off x="685800" y="4939066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Pink</a:t>
            </a:r>
            <a:endParaRPr lang="en-US" sz="850" dirty="0"/>
          </a:p>
        </p:txBody>
      </p:sp>
      <p:sp>
        <p:nvSpPr>
          <p:cNvPr id="49" name="Shape 47"/>
          <p:cNvSpPr/>
          <p:nvPr/>
        </p:nvSpPr>
        <p:spPr>
          <a:xfrm>
            <a:off x="2951683" y="4939066"/>
            <a:ext cx="442696" cy="131608"/>
          </a:xfrm>
          <a:prstGeom prst="rect">
            <a:avLst/>
          </a:prstGeom>
          <a:solidFill>
            <a:srgbClr val="15803D"/>
          </a:solidFill>
          <a:ln w="12700">
            <a:solidFill>
              <a:srgbClr val="15803D"/>
            </a:solidFill>
            <a:prstDash val="solid"/>
          </a:ln>
        </p:spPr>
        <p:txBody>
          <a:bodyPr/>
          <a:p/>
        </p:txBody>
      </p:sp>
      <p:sp>
        <p:nvSpPr>
          <p:cNvPr id="50" name="Text 48"/>
          <p:cNvSpPr/>
          <p:nvPr/>
        </p:nvSpPr>
        <p:spPr>
          <a:xfrm>
            <a:off x="5848502" y="4939066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+0.2bn</a:t>
            </a:r>
            <a:endParaRPr lang="en-US" sz="800" dirty="0"/>
          </a:p>
        </p:txBody>
      </p:sp>
      <p:sp>
        <p:nvSpPr>
          <p:cNvPr id="51" name="Shape 49"/>
          <p:cNvSpPr/>
          <p:nvPr/>
        </p:nvSpPr>
        <p:spPr>
          <a:xfrm>
            <a:off x="2951683" y="3657600"/>
            <a:ext cx="0" cy="155448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2" name="Text 50"/>
          <p:cNvSpPr/>
          <p:nvPr/>
        </p:nvSpPr>
        <p:spPr>
          <a:xfrm>
            <a:off x="6492240" y="1417320"/>
            <a:ext cx="4663440" cy="9144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Green produced the highest Round 4 profit.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Lakshmi Chit Fund has the largest Round 4 loss.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Profit must be read together with R&amp;D timing, inventory, financing and future option value.</a:t>
            </a:r>
            <a:endParaRPr lang="en-US" sz="1050" dirty="0"/>
          </a:p>
        </p:txBody>
      </p:sp>
      <p:sp>
        <p:nvSpPr>
          <p:cNvPr id="53" name="Text 51"/>
          <p:cNvSpPr/>
          <p:nvPr/>
        </p:nvSpPr>
        <p:spPr>
          <a:xfrm>
            <a:off x="6492240" y="3657600"/>
            <a:ext cx="466344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54" name="Text 52"/>
          <p:cNvSpPr/>
          <p:nvPr/>
        </p:nvSpPr>
        <p:spPr>
          <a:xfrm>
            <a:off x="6492240" y="3822192"/>
            <a:ext cx="46634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Profit is a residual: reverse-engineer it into price, volume, unit cost, features, R&amp;D, promotion, financing and tax.</a:t>
            </a:r>
            <a:endParaRPr lang="en-US" sz="850" dirty="0"/>
          </a:p>
        </p:txBody>
      </p:sp>
      <p:sp>
        <p:nvSpPr>
          <p:cNvPr id="55" name="Shape 53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56" name="Text 54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57" name="Text 55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cost line explains your profit change?    › Was profit sacrificed deliberately or accidentally?</a:t>
            </a:r>
            <a:endParaRPr lang="en-US" sz="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Market share battle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Share is valuable only when it improves learning, scale and future cash flow.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• R3→R4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9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U1 R1–R4 Excel results; principal criterion: cumulative TSR (p.a.)</a:t>
            </a:r>
            <a:endParaRPr lang="en-US" sz="750" dirty="0"/>
          </a:p>
        </p:txBody>
      </p:sp>
      <p:sp>
        <p:nvSpPr>
          <p:cNvPr id="8" name="Text 6"/>
          <p:cNvSpPr/>
          <p:nvPr/>
        </p:nvSpPr>
        <p:spPr>
          <a:xfrm>
            <a:off x="685800" y="117043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Green</a:t>
            </a:r>
            <a:endParaRPr lang="en-US" sz="850" dirty="0"/>
          </a:p>
        </p:txBody>
      </p:sp>
      <p:sp>
        <p:nvSpPr>
          <p:cNvPr id="9" name="Shape 7"/>
          <p:cNvSpPr/>
          <p:nvPr/>
        </p:nvSpPr>
        <p:spPr>
          <a:xfrm>
            <a:off x="2651760" y="1170432"/>
            <a:ext cx="3344875" cy="178308"/>
          </a:xfrm>
          <a:prstGeom prst="rect">
            <a:avLst/>
          </a:prstGeom>
          <a:solidFill>
            <a:srgbClr val="2563EB"/>
          </a:solidFill>
          <a:ln w="12700">
            <a:solidFill>
              <a:srgbClr val="2563EB"/>
            </a:solidFill>
            <a:prstDash val="solid"/>
          </a:ln>
        </p:spPr>
        <p:txBody>
          <a:bodyPr/>
          <a:p/>
        </p:txBody>
      </p:sp>
      <p:sp>
        <p:nvSpPr>
          <p:cNvPr id="10" name="Text 8"/>
          <p:cNvSpPr/>
          <p:nvPr/>
        </p:nvSpPr>
        <p:spPr>
          <a:xfrm>
            <a:off x="4983480" y="117043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19.8%</a:t>
            </a:r>
            <a:endParaRPr lang="en-US" sz="800" dirty="0"/>
          </a:p>
        </p:txBody>
      </p:sp>
      <p:sp>
        <p:nvSpPr>
          <p:cNvPr id="11" name="Text 9"/>
          <p:cNvSpPr/>
          <p:nvPr/>
        </p:nvSpPr>
        <p:spPr>
          <a:xfrm>
            <a:off x="685800" y="1451283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Harshad Mehta Gang</a:t>
            </a:r>
            <a:endParaRPr lang="en-US" sz="850" dirty="0"/>
          </a:p>
        </p:txBody>
      </p:sp>
      <p:sp>
        <p:nvSpPr>
          <p:cNvPr id="12" name="Shape 10"/>
          <p:cNvSpPr/>
          <p:nvPr/>
        </p:nvSpPr>
        <p:spPr>
          <a:xfrm>
            <a:off x="2651760" y="1451283"/>
            <a:ext cx="3303967" cy="178308"/>
          </a:xfrm>
          <a:prstGeom prst="rect">
            <a:avLst/>
          </a:prstGeom>
          <a:solidFill>
            <a:srgbClr val="2563EB"/>
          </a:solidFill>
          <a:ln w="12700">
            <a:solidFill>
              <a:srgbClr val="2563EB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4983480" y="1451283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19.6%</a:t>
            </a:r>
            <a:endParaRPr lang="en-US" sz="800" dirty="0"/>
          </a:p>
        </p:txBody>
      </p:sp>
      <p:sp>
        <p:nvSpPr>
          <p:cNvPr id="14" name="Text 12"/>
          <p:cNvSpPr/>
          <p:nvPr/>
        </p:nvSpPr>
        <p:spPr>
          <a:xfrm>
            <a:off x="685800" y="1732135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Lakshmi Chit Fund</a:t>
            </a:r>
            <a:endParaRPr lang="en-US" sz="850" dirty="0"/>
          </a:p>
        </p:txBody>
      </p:sp>
      <p:sp>
        <p:nvSpPr>
          <p:cNvPr id="15" name="Shape 13"/>
          <p:cNvSpPr/>
          <p:nvPr/>
        </p:nvSpPr>
        <p:spPr>
          <a:xfrm>
            <a:off x="2651760" y="1732135"/>
            <a:ext cx="2590784" cy="178308"/>
          </a:xfrm>
          <a:prstGeom prst="rect">
            <a:avLst/>
          </a:prstGeom>
          <a:solidFill>
            <a:srgbClr val="2563EB"/>
          </a:solidFill>
          <a:ln w="12700">
            <a:solidFill>
              <a:srgbClr val="2563EB"/>
            </a:solidFill>
            <a:prstDash val="solid"/>
          </a:ln>
        </p:spPr>
        <p:txBody>
          <a:bodyPr/>
          <a:p/>
        </p:txBody>
      </p:sp>
      <p:sp>
        <p:nvSpPr>
          <p:cNvPr id="16" name="Text 14"/>
          <p:cNvSpPr/>
          <p:nvPr/>
        </p:nvSpPr>
        <p:spPr>
          <a:xfrm>
            <a:off x="4983480" y="1732135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15.3%</a:t>
            </a:r>
            <a:endParaRPr lang="en-US" sz="800" dirty="0"/>
          </a:p>
        </p:txBody>
      </p:sp>
      <p:sp>
        <p:nvSpPr>
          <p:cNvPr id="17" name="Text 15"/>
          <p:cNvSpPr/>
          <p:nvPr/>
        </p:nvSpPr>
        <p:spPr>
          <a:xfrm>
            <a:off x="685800" y="2012986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Big Bulls</a:t>
            </a:r>
            <a:endParaRPr lang="en-US" sz="850" dirty="0"/>
          </a:p>
        </p:txBody>
      </p:sp>
      <p:sp>
        <p:nvSpPr>
          <p:cNvPr id="18" name="Shape 16"/>
          <p:cNvSpPr/>
          <p:nvPr/>
        </p:nvSpPr>
        <p:spPr>
          <a:xfrm>
            <a:off x="2651760" y="2012986"/>
            <a:ext cx="1659589" cy="178308"/>
          </a:xfrm>
          <a:prstGeom prst="rect">
            <a:avLst/>
          </a:prstGeom>
          <a:solidFill>
            <a:srgbClr val="2563EB"/>
          </a:solidFill>
          <a:ln w="12700">
            <a:solidFill>
              <a:srgbClr val="2563EB"/>
            </a:solidFill>
            <a:prstDash val="solid"/>
          </a:ln>
        </p:spPr>
        <p:txBody>
          <a:bodyPr/>
          <a:p/>
        </p:txBody>
      </p:sp>
      <p:sp>
        <p:nvSpPr>
          <p:cNvPr id="19" name="Text 17"/>
          <p:cNvSpPr/>
          <p:nvPr/>
        </p:nvSpPr>
        <p:spPr>
          <a:xfrm>
            <a:off x="4983480" y="2012986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9.8%</a:t>
            </a:r>
            <a:endParaRPr lang="en-US" sz="800" dirty="0"/>
          </a:p>
        </p:txBody>
      </p:sp>
      <p:sp>
        <p:nvSpPr>
          <p:cNvPr id="20" name="Text 18"/>
          <p:cNvSpPr/>
          <p:nvPr/>
        </p:nvSpPr>
        <p:spPr>
          <a:xfrm>
            <a:off x="685800" y="2293838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Grey</a:t>
            </a:r>
            <a:endParaRPr lang="en-US" sz="850" dirty="0"/>
          </a:p>
        </p:txBody>
      </p:sp>
      <p:sp>
        <p:nvSpPr>
          <p:cNvPr id="21" name="Shape 19"/>
          <p:cNvSpPr/>
          <p:nvPr/>
        </p:nvSpPr>
        <p:spPr>
          <a:xfrm>
            <a:off x="2651760" y="2293838"/>
            <a:ext cx="1684939" cy="178308"/>
          </a:xfrm>
          <a:prstGeom prst="rect">
            <a:avLst/>
          </a:prstGeom>
          <a:solidFill>
            <a:srgbClr val="2563EB"/>
          </a:solidFill>
          <a:ln w="12700">
            <a:solidFill>
              <a:srgbClr val="2563EB"/>
            </a:solidFill>
            <a:prstDash val="solid"/>
          </a:ln>
        </p:spPr>
        <p:txBody>
          <a:bodyPr/>
          <a:p/>
        </p:txBody>
      </p:sp>
      <p:sp>
        <p:nvSpPr>
          <p:cNvPr id="22" name="Text 20"/>
          <p:cNvSpPr/>
          <p:nvPr/>
        </p:nvSpPr>
        <p:spPr>
          <a:xfrm>
            <a:off x="4983480" y="2293838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10.0%</a:t>
            </a:r>
            <a:endParaRPr lang="en-US" sz="800" dirty="0"/>
          </a:p>
        </p:txBody>
      </p:sp>
      <p:sp>
        <p:nvSpPr>
          <p:cNvPr id="23" name="Text 21"/>
          <p:cNvSpPr/>
          <p:nvPr/>
        </p:nvSpPr>
        <p:spPr>
          <a:xfrm>
            <a:off x="685800" y="2574689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Akatsuki</a:t>
            </a:r>
            <a:endParaRPr lang="en-US" sz="850" dirty="0"/>
          </a:p>
        </p:txBody>
      </p:sp>
      <p:sp>
        <p:nvSpPr>
          <p:cNvPr id="24" name="Shape 22"/>
          <p:cNvSpPr/>
          <p:nvPr/>
        </p:nvSpPr>
        <p:spPr>
          <a:xfrm>
            <a:off x="2651760" y="2574689"/>
            <a:ext cx="2305172" cy="178308"/>
          </a:xfrm>
          <a:prstGeom prst="rect">
            <a:avLst/>
          </a:prstGeom>
          <a:solidFill>
            <a:srgbClr val="2563EB"/>
          </a:solidFill>
          <a:ln w="12700">
            <a:solidFill>
              <a:srgbClr val="2563EB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4983480" y="2574689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13.6%</a:t>
            </a:r>
            <a:endParaRPr lang="en-US" sz="800" dirty="0"/>
          </a:p>
        </p:txBody>
      </p:sp>
      <p:sp>
        <p:nvSpPr>
          <p:cNvPr id="26" name="Text 24"/>
          <p:cNvSpPr/>
          <p:nvPr/>
        </p:nvSpPr>
        <p:spPr>
          <a:xfrm>
            <a:off x="685800" y="2855541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Pink</a:t>
            </a:r>
            <a:endParaRPr lang="en-US" sz="850" dirty="0"/>
          </a:p>
        </p:txBody>
      </p:sp>
      <p:sp>
        <p:nvSpPr>
          <p:cNvPr id="27" name="Shape 25"/>
          <p:cNvSpPr/>
          <p:nvPr/>
        </p:nvSpPr>
        <p:spPr>
          <a:xfrm>
            <a:off x="2651760" y="2855541"/>
            <a:ext cx="2011111" cy="178308"/>
          </a:xfrm>
          <a:prstGeom prst="rect">
            <a:avLst/>
          </a:prstGeom>
          <a:solidFill>
            <a:srgbClr val="2563EB"/>
          </a:solidFill>
          <a:ln w="12700">
            <a:solidFill>
              <a:srgbClr val="2563EB"/>
            </a:solidFill>
            <a:prstDash val="solid"/>
          </a:ln>
        </p:spPr>
        <p:txBody>
          <a:bodyPr/>
          <a:p/>
        </p:txBody>
      </p:sp>
      <p:sp>
        <p:nvSpPr>
          <p:cNvPr id="28" name="Text 26"/>
          <p:cNvSpPr/>
          <p:nvPr/>
        </p:nvSpPr>
        <p:spPr>
          <a:xfrm>
            <a:off x="4983480" y="2855541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11.9%</a:t>
            </a:r>
            <a:endParaRPr lang="en-US" sz="800" dirty="0"/>
          </a:p>
        </p:txBody>
      </p:sp>
      <p:sp>
        <p:nvSpPr>
          <p:cNvPr id="29" name="Text 27"/>
          <p:cNvSpPr/>
          <p:nvPr/>
        </p:nvSpPr>
        <p:spPr>
          <a:xfrm>
            <a:off x="685800" y="368503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Green</a:t>
            </a:r>
            <a:endParaRPr lang="en-US" sz="850" dirty="0"/>
          </a:p>
        </p:txBody>
      </p:sp>
      <p:sp>
        <p:nvSpPr>
          <p:cNvPr id="30" name="Shape 28"/>
          <p:cNvSpPr/>
          <p:nvPr/>
        </p:nvSpPr>
        <p:spPr>
          <a:xfrm>
            <a:off x="2951683" y="3685032"/>
            <a:ext cx="2026257" cy="127363"/>
          </a:xfrm>
          <a:prstGeom prst="rect">
            <a:avLst/>
          </a:prstGeom>
          <a:solidFill>
            <a:srgbClr val="15803D"/>
          </a:solidFill>
          <a:ln w="12700">
            <a:solidFill>
              <a:srgbClr val="15803D"/>
            </a:solidFill>
            <a:prstDash val="solid"/>
          </a:ln>
        </p:spPr>
        <p:txBody>
          <a:bodyPr/>
          <a:p/>
        </p:txBody>
      </p:sp>
      <p:sp>
        <p:nvSpPr>
          <p:cNvPr id="31" name="Text 29"/>
          <p:cNvSpPr/>
          <p:nvPr/>
        </p:nvSpPr>
        <p:spPr>
          <a:xfrm>
            <a:off x="5848502" y="368503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+5.5 pp</a:t>
            </a:r>
            <a:endParaRPr lang="en-US" sz="800" dirty="0"/>
          </a:p>
        </p:txBody>
      </p:sp>
      <p:sp>
        <p:nvSpPr>
          <p:cNvPr id="32" name="Text 30"/>
          <p:cNvSpPr/>
          <p:nvPr/>
        </p:nvSpPr>
        <p:spPr>
          <a:xfrm>
            <a:off x="685800" y="3887506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Harshad Mehta Gang</a:t>
            </a:r>
            <a:endParaRPr lang="en-US" sz="850" dirty="0"/>
          </a:p>
        </p:txBody>
      </p:sp>
      <p:sp>
        <p:nvSpPr>
          <p:cNvPr id="33" name="Shape 31"/>
          <p:cNvSpPr/>
          <p:nvPr/>
        </p:nvSpPr>
        <p:spPr>
          <a:xfrm>
            <a:off x="2951683" y="3887506"/>
            <a:ext cx="1580809" cy="127363"/>
          </a:xfrm>
          <a:prstGeom prst="rect">
            <a:avLst/>
          </a:prstGeom>
          <a:solidFill>
            <a:srgbClr val="15803D"/>
          </a:solidFill>
          <a:ln w="12700">
            <a:solidFill>
              <a:srgbClr val="15803D"/>
            </a:solidFill>
            <a:prstDash val="solid"/>
          </a:ln>
        </p:spPr>
        <p:txBody>
          <a:bodyPr/>
          <a:p/>
        </p:txBody>
      </p:sp>
      <p:sp>
        <p:nvSpPr>
          <p:cNvPr id="34" name="Text 32"/>
          <p:cNvSpPr/>
          <p:nvPr/>
        </p:nvSpPr>
        <p:spPr>
          <a:xfrm>
            <a:off x="5848502" y="3887506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+4.3 pp</a:t>
            </a:r>
            <a:endParaRPr lang="en-US" sz="800" dirty="0"/>
          </a:p>
        </p:txBody>
      </p:sp>
      <p:sp>
        <p:nvSpPr>
          <p:cNvPr id="35" name="Text 33"/>
          <p:cNvSpPr/>
          <p:nvPr/>
        </p:nvSpPr>
        <p:spPr>
          <a:xfrm>
            <a:off x="685800" y="4089981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Lakshmi Chit Fund</a:t>
            </a:r>
            <a:endParaRPr lang="en-US" sz="850" dirty="0"/>
          </a:p>
        </p:txBody>
      </p:sp>
      <p:sp>
        <p:nvSpPr>
          <p:cNvPr id="36" name="Shape 34"/>
          <p:cNvSpPr/>
          <p:nvPr/>
        </p:nvSpPr>
        <p:spPr>
          <a:xfrm>
            <a:off x="2465566" y="4089981"/>
            <a:ext cx="486117" cy="127363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37" name="Text 35"/>
          <p:cNvSpPr/>
          <p:nvPr/>
        </p:nvSpPr>
        <p:spPr>
          <a:xfrm>
            <a:off x="5848502" y="4089981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-1.3 pp</a:t>
            </a:r>
            <a:endParaRPr lang="en-US" sz="800" dirty="0"/>
          </a:p>
        </p:txBody>
      </p:sp>
      <p:sp>
        <p:nvSpPr>
          <p:cNvPr id="38" name="Text 36"/>
          <p:cNvSpPr/>
          <p:nvPr/>
        </p:nvSpPr>
        <p:spPr>
          <a:xfrm>
            <a:off x="685800" y="4292455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Big Bulls</a:t>
            </a:r>
            <a:endParaRPr lang="en-US" sz="850" dirty="0"/>
          </a:p>
        </p:txBody>
      </p:sp>
      <p:sp>
        <p:nvSpPr>
          <p:cNvPr id="39" name="Shape 37"/>
          <p:cNvSpPr/>
          <p:nvPr/>
        </p:nvSpPr>
        <p:spPr>
          <a:xfrm>
            <a:off x="1864413" y="4292455"/>
            <a:ext cx="1087270" cy="127363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40" name="Text 38"/>
          <p:cNvSpPr/>
          <p:nvPr/>
        </p:nvSpPr>
        <p:spPr>
          <a:xfrm>
            <a:off x="5848502" y="4292455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-2.9 pp</a:t>
            </a:r>
            <a:endParaRPr lang="en-US" sz="800" dirty="0"/>
          </a:p>
        </p:txBody>
      </p:sp>
      <p:sp>
        <p:nvSpPr>
          <p:cNvPr id="41" name="Text 39"/>
          <p:cNvSpPr/>
          <p:nvPr/>
        </p:nvSpPr>
        <p:spPr>
          <a:xfrm>
            <a:off x="685800" y="4494929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Grey</a:t>
            </a:r>
            <a:endParaRPr lang="en-US" sz="850" dirty="0"/>
          </a:p>
        </p:txBody>
      </p:sp>
      <p:sp>
        <p:nvSpPr>
          <p:cNvPr id="42" name="Shape 40"/>
          <p:cNvSpPr/>
          <p:nvPr/>
        </p:nvSpPr>
        <p:spPr>
          <a:xfrm>
            <a:off x="146304" y="4494929"/>
            <a:ext cx="2805379" cy="127363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43" name="Text 41"/>
          <p:cNvSpPr/>
          <p:nvPr/>
        </p:nvSpPr>
        <p:spPr>
          <a:xfrm>
            <a:off x="5848502" y="4494929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-7.6 pp</a:t>
            </a:r>
            <a:endParaRPr lang="en-US" sz="800" dirty="0"/>
          </a:p>
        </p:txBody>
      </p:sp>
      <p:sp>
        <p:nvSpPr>
          <p:cNvPr id="44" name="Text 42"/>
          <p:cNvSpPr/>
          <p:nvPr/>
        </p:nvSpPr>
        <p:spPr>
          <a:xfrm>
            <a:off x="685800" y="4697403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Akatsuki</a:t>
            </a:r>
            <a:endParaRPr lang="en-US" sz="850" dirty="0"/>
          </a:p>
        </p:txBody>
      </p:sp>
      <p:sp>
        <p:nvSpPr>
          <p:cNvPr id="45" name="Shape 43"/>
          <p:cNvSpPr/>
          <p:nvPr/>
        </p:nvSpPr>
        <p:spPr>
          <a:xfrm>
            <a:off x="1979449" y="4697403"/>
            <a:ext cx="972235" cy="127363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46" name="Text 44"/>
          <p:cNvSpPr/>
          <p:nvPr/>
        </p:nvSpPr>
        <p:spPr>
          <a:xfrm>
            <a:off x="5848502" y="4697403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-2.6 pp</a:t>
            </a:r>
            <a:endParaRPr lang="en-US" sz="800" dirty="0"/>
          </a:p>
        </p:txBody>
      </p:sp>
      <p:sp>
        <p:nvSpPr>
          <p:cNvPr id="47" name="Text 45"/>
          <p:cNvSpPr/>
          <p:nvPr/>
        </p:nvSpPr>
        <p:spPr>
          <a:xfrm>
            <a:off x="685800" y="4899878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Pink</a:t>
            </a:r>
            <a:endParaRPr lang="en-US" sz="850" dirty="0"/>
          </a:p>
        </p:txBody>
      </p:sp>
      <p:sp>
        <p:nvSpPr>
          <p:cNvPr id="48" name="Shape 46"/>
          <p:cNvSpPr/>
          <p:nvPr/>
        </p:nvSpPr>
        <p:spPr>
          <a:xfrm>
            <a:off x="2951683" y="4899878"/>
            <a:ext cx="1744085" cy="127363"/>
          </a:xfrm>
          <a:prstGeom prst="rect">
            <a:avLst/>
          </a:prstGeom>
          <a:solidFill>
            <a:srgbClr val="15803D"/>
          </a:solidFill>
          <a:ln w="12700">
            <a:solidFill>
              <a:srgbClr val="15803D"/>
            </a:solidFill>
            <a:prstDash val="solid"/>
          </a:ln>
        </p:spPr>
        <p:txBody>
          <a:bodyPr/>
          <a:p/>
        </p:txBody>
      </p:sp>
      <p:sp>
        <p:nvSpPr>
          <p:cNvPr id="49" name="Text 47"/>
          <p:cNvSpPr/>
          <p:nvPr/>
        </p:nvSpPr>
        <p:spPr>
          <a:xfrm>
            <a:off x="5848502" y="4899878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+4.7 pp</a:t>
            </a:r>
            <a:endParaRPr lang="en-US" sz="800" dirty="0"/>
          </a:p>
        </p:txBody>
      </p:sp>
      <p:sp>
        <p:nvSpPr>
          <p:cNvPr id="50" name="Shape 48"/>
          <p:cNvSpPr/>
          <p:nvPr/>
        </p:nvSpPr>
        <p:spPr>
          <a:xfrm>
            <a:off x="2951683" y="3657600"/>
            <a:ext cx="0" cy="150876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1" name="Text 49"/>
          <p:cNvSpPr/>
          <p:nvPr/>
        </p:nvSpPr>
        <p:spPr>
          <a:xfrm>
            <a:off x="6492240" y="1417320"/>
            <a:ext cx="4663440" cy="9144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Green gained the most global share.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Grey lost the most share.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Share must be tested against ROS, ROCE, inventory and cash conversion.</a:t>
            </a:r>
            <a:endParaRPr lang="en-US" sz="1050" dirty="0"/>
          </a:p>
        </p:txBody>
      </p:sp>
      <p:sp>
        <p:nvSpPr>
          <p:cNvPr id="52" name="Text 50"/>
          <p:cNvSpPr/>
          <p:nvPr/>
        </p:nvSpPr>
        <p:spPr>
          <a:xfrm>
            <a:off x="6492240" y="3657600"/>
            <a:ext cx="466344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53" name="Text 51"/>
          <p:cNvSpPr/>
          <p:nvPr/>
        </p:nvSpPr>
        <p:spPr>
          <a:xfrm>
            <a:off x="6492240" y="3822192"/>
            <a:ext cx="46634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Customers do not reward market-share ambition; they reward a value proposition. The firm must then convert the demand profitably.</a:t>
            </a:r>
            <a:endParaRPr lang="en-US" sz="850" dirty="0"/>
          </a:p>
        </p:txBody>
      </p:sp>
      <p:sp>
        <p:nvSpPr>
          <p:cNvPr id="54" name="Shape 52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55" name="Text 53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56" name="Text 54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team bought share too expensively?    › Which team should protect margin before chasing share?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Regional battle map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three regions are different demand systems.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• R3→R4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10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U1 R1–R4 Excel results; principal criterion: cumulative TSR (p.a.)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685800" y="1143000"/>
            <a:ext cx="1371600" cy="48006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722376" y="118872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Team</a:t>
            </a:r>
            <a:endParaRPr lang="en-US" sz="800" dirty="0"/>
          </a:p>
        </p:txBody>
      </p:sp>
      <p:sp>
        <p:nvSpPr>
          <p:cNvPr id="10" name="Shape 8"/>
          <p:cNvSpPr/>
          <p:nvPr/>
        </p:nvSpPr>
        <p:spPr>
          <a:xfrm>
            <a:off x="2057400" y="1143000"/>
            <a:ext cx="1371600" cy="48006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1" name="Text 9"/>
          <p:cNvSpPr/>
          <p:nvPr/>
        </p:nvSpPr>
        <p:spPr>
          <a:xfrm>
            <a:off x="2093976" y="118872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USA</a:t>
            </a:r>
            <a:endParaRPr lang="en-US" sz="800" dirty="0"/>
          </a:p>
        </p:txBody>
      </p:sp>
      <p:sp>
        <p:nvSpPr>
          <p:cNvPr id="12" name="Shape 10"/>
          <p:cNvSpPr/>
          <p:nvPr/>
        </p:nvSpPr>
        <p:spPr>
          <a:xfrm>
            <a:off x="3429000" y="1143000"/>
            <a:ext cx="1371600" cy="48006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3465576" y="118872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Asia</a:t>
            </a:r>
            <a:endParaRPr lang="en-US" sz="800" dirty="0"/>
          </a:p>
        </p:txBody>
      </p:sp>
      <p:sp>
        <p:nvSpPr>
          <p:cNvPr id="14" name="Shape 12"/>
          <p:cNvSpPr/>
          <p:nvPr/>
        </p:nvSpPr>
        <p:spPr>
          <a:xfrm>
            <a:off x="4800600" y="1143000"/>
            <a:ext cx="1371600" cy="48006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5" name="Text 13"/>
          <p:cNvSpPr/>
          <p:nvPr/>
        </p:nvSpPr>
        <p:spPr>
          <a:xfrm>
            <a:off x="4837176" y="118872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Europe</a:t>
            </a:r>
            <a:endParaRPr lang="en-US" sz="800" dirty="0"/>
          </a:p>
        </p:txBody>
      </p:sp>
      <p:sp>
        <p:nvSpPr>
          <p:cNvPr id="16" name="Shape 14"/>
          <p:cNvSpPr/>
          <p:nvPr/>
        </p:nvSpPr>
        <p:spPr>
          <a:xfrm>
            <a:off x="685800" y="1623060"/>
            <a:ext cx="1371600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722376" y="166878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Green</a:t>
            </a:r>
            <a:endParaRPr lang="en-US" sz="800" dirty="0"/>
          </a:p>
        </p:txBody>
      </p:sp>
      <p:sp>
        <p:nvSpPr>
          <p:cNvPr id="18" name="Shape 16"/>
          <p:cNvSpPr/>
          <p:nvPr/>
        </p:nvSpPr>
        <p:spPr>
          <a:xfrm>
            <a:off x="2057400" y="1623060"/>
            <a:ext cx="1371600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9" name="Text 17"/>
          <p:cNvSpPr/>
          <p:nvPr/>
        </p:nvSpPr>
        <p:spPr>
          <a:xfrm>
            <a:off x="2093976" y="166878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17.8%</a:t>
            </a:r>
            <a:endParaRPr lang="en-US" sz="800" dirty="0"/>
          </a:p>
        </p:txBody>
      </p:sp>
      <p:sp>
        <p:nvSpPr>
          <p:cNvPr id="20" name="Shape 18"/>
          <p:cNvSpPr/>
          <p:nvPr/>
        </p:nvSpPr>
        <p:spPr>
          <a:xfrm>
            <a:off x="3429000" y="1623060"/>
            <a:ext cx="1371600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3465576" y="166878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21.8%</a:t>
            </a:r>
            <a:endParaRPr lang="en-US" sz="800" dirty="0"/>
          </a:p>
        </p:txBody>
      </p:sp>
      <p:sp>
        <p:nvSpPr>
          <p:cNvPr id="22" name="Shape 20"/>
          <p:cNvSpPr/>
          <p:nvPr/>
        </p:nvSpPr>
        <p:spPr>
          <a:xfrm>
            <a:off x="4800600" y="1623060"/>
            <a:ext cx="1371600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3" name="Text 21"/>
          <p:cNvSpPr/>
          <p:nvPr/>
        </p:nvSpPr>
        <p:spPr>
          <a:xfrm>
            <a:off x="4837176" y="166878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17.6%</a:t>
            </a:r>
            <a:endParaRPr lang="en-US" sz="800" dirty="0"/>
          </a:p>
        </p:txBody>
      </p:sp>
      <p:sp>
        <p:nvSpPr>
          <p:cNvPr id="24" name="Shape 22"/>
          <p:cNvSpPr/>
          <p:nvPr/>
        </p:nvSpPr>
        <p:spPr>
          <a:xfrm>
            <a:off x="685800" y="2103120"/>
            <a:ext cx="1371600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722376" y="214884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Harshad Mehta Gang</a:t>
            </a:r>
            <a:endParaRPr lang="en-US" sz="800" dirty="0"/>
          </a:p>
        </p:txBody>
      </p:sp>
      <p:sp>
        <p:nvSpPr>
          <p:cNvPr id="26" name="Shape 24"/>
          <p:cNvSpPr/>
          <p:nvPr/>
        </p:nvSpPr>
        <p:spPr>
          <a:xfrm>
            <a:off x="2057400" y="2103120"/>
            <a:ext cx="1371600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7" name="Text 25"/>
          <p:cNvSpPr/>
          <p:nvPr/>
        </p:nvSpPr>
        <p:spPr>
          <a:xfrm>
            <a:off x="2093976" y="214884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20.4%</a:t>
            </a:r>
            <a:endParaRPr lang="en-US" sz="800" dirty="0"/>
          </a:p>
        </p:txBody>
      </p:sp>
      <p:sp>
        <p:nvSpPr>
          <p:cNvPr id="28" name="Shape 26"/>
          <p:cNvSpPr/>
          <p:nvPr/>
        </p:nvSpPr>
        <p:spPr>
          <a:xfrm>
            <a:off x="3429000" y="2103120"/>
            <a:ext cx="1371600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9" name="Text 27"/>
          <p:cNvSpPr/>
          <p:nvPr/>
        </p:nvSpPr>
        <p:spPr>
          <a:xfrm>
            <a:off x="3465576" y="214884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19.9%</a:t>
            </a:r>
            <a:endParaRPr lang="en-US" sz="800" dirty="0"/>
          </a:p>
        </p:txBody>
      </p:sp>
      <p:sp>
        <p:nvSpPr>
          <p:cNvPr id="30" name="Shape 28"/>
          <p:cNvSpPr/>
          <p:nvPr/>
        </p:nvSpPr>
        <p:spPr>
          <a:xfrm>
            <a:off x="4800600" y="2103120"/>
            <a:ext cx="1371600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1" name="Text 29"/>
          <p:cNvSpPr/>
          <p:nvPr/>
        </p:nvSpPr>
        <p:spPr>
          <a:xfrm>
            <a:off x="4837176" y="214884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18.1%</a:t>
            </a:r>
            <a:endParaRPr lang="en-US" sz="800" dirty="0"/>
          </a:p>
        </p:txBody>
      </p:sp>
      <p:sp>
        <p:nvSpPr>
          <p:cNvPr id="32" name="Shape 30"/>
          <p:cNvSpPr/>
          <p:nvPr/>
        </p:nvSpPr>
        <p:spPr>
          <a:xfrm>
            <a:off x="685800" y="2583180"/>
            <a:ext cx="1371600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3" name="Text 31"/>
          <p:cNvSpPr/>
          <p:nvPr/>
        </p:nvSpPr>
        <p:spPr>
          <a:xfrm>
            <a:off x="722376" y="262890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Lakshmi Chit Fund</a:t>
            </a:r>
            <a:endParaRPr lang="en-US" sz="800" dirty="0"/>
          </a:p>
        </p:txBody>
      </p:sp>
      <p:sp>
        <p:nvSpPr>
          <p:cNvPr id="34" name="Shape 32"/>
          <p:cNvSpPr/>
          <p:nvPr/>
        </p:nvSpPr>
        <p:spPr>
          <a:xfrm>
            <a:off x="2057400" y="2583180"/>
            <a:ext cx="1371600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5" name="Text 33"/>
          <p:cNvSpPr/>
          <p:nvPr/>
        </p:nvSpPr>
        <p:spPr>
          <a:xfrm>
            <a:off x="2093976" y="262890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16.9%</a:t>
            </a:r>
            <a:endParaRPr lang="en-US" sz="800" dirty="0"/>
          </a:p>
        </p:txBody>
      </p:sp>
      <p:sp>
        <p:nvSpPr>
          <p:cNvPr id="36" name="Shape 34"/>
          <p:cNvSpPr/>
          <p:nvPr/>
        </p:nvSpPr>
        <p:spPr>
          <a:xfrm>
            <a:off x="3429000" y="2583180"/>
            <a:ext cx="1371600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7" name="Text 35"/>
          <p:cNvSpPr/>
          <p:nvPr/>
        </p:nvSpPr>
        <p:spPr>
          <a:xfrm>
            <a:off x="3465576" y="262890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14.4%</a:t>
            </a:r>
            <a:endParaRPr lang="en-US" sz="800" dirty="0"/>
          </a:p>
        </p:txBody>
      </p:sp>
      <p:sp>
        <p:nvSpPr>
          <p:cNvPr id="38" name="Shape 36"/>
          <p:cNvSpPr/>
          <p:nvPr/>
        </p:nvSpPr>
        <p:spPr>
          <a:xfrm>
            <a:off x="4800600" y="2583180"/>
            <a:ext cx="1371600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9" name="Text 37"/>
          <p:cNvSpPr/>
          <p:nvPr/>
        </p:nvSpPr>
        <p:spPr>
          <a:xfrm>
            <a:off x="4837176" y="262890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15.8%</a:t>
            </a:r>
            <a:endParaRPr lang="en-US" sz="800" dirty="0"/>
          </a:p>
        </p:txBody>
      </p:sp>
      <p:sp>
        <p:nvSpPr>
          <p:cNvPr id="40" name="Shape 38"/>
          <p:cNvSpPr/>
          <p:nvPr/>
        </p:nvSpPr>
        <p:spPr>
          <a:xfrm>
            <a:off x="685800" y="3063240"/>
            <a:ext cx="1371600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1" name="Text 39"/>
          <p:cNvSpPr/>
          <p:nvPr/>
        </p:nvSpPr>
        <p:spPr>
          <a:xfrm>
            <a:off x="722376" y="310896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Big Bulls</a:t>
            </a:r>
            <a:endParaRPr lang="en-US" sz="800" dirty="0"/>
          </a:p>
        </p:txBody>
      </p:sp>
      <p:sp>
        <p:nvSpPr>
          <p:cNvPr id="42" name="Shape 40"/>
          <p:cNvSpPr/>
          <p:nvPr/>
        </p:nvSpPr>
        <p:spPr>
          <a:xfrm>
            <a:off x="2057400" y="3063240"/>
            <a:ext cx="1371600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3" name="Text 41"/>
          <p:cNvSpPr/>
          <p:nvPr/>
        </p:nvSpPr>
        <p:spPr>
          <a:xfrm>
            <a:off x="2093976" y="310896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8.7%</a:t>
            </a:r>
            <a:endParaRPr lang="en-US" sz="800" dirty="0"/>
          </a:p>
        </p:txBody>
      </p:sp>
      <p:sp>
        <p:nvSpPr>
          <p:cNvPr id="44" name="Shape 42"/>
          <p:cNvSpPr/>
          <p:nvPr/>
        </p:nvSpPr>
        <p:spPr>
          <a:xfrm>
            <a:off x="3429000" y="3063240"/>
            <a:ext cx="1371600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5" name="Text 43"/>
          <p:cNvSpPr/>
          <p:nvPr/>
        </p:nvSpPr>
        <p:spPr>
          <a:xfrm>
            <a:off x="3465576" y="310896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9.5%</a:t>
            </a:r>
            <a:endParaRPr lang="en-US" sz="800" dirty="0"/>
          </a:p>
        </p:txBody>
      </p:sp>
      <p:sp>
        <p:nvSpPr>
          <p:cNvPr id="46" name="Shape 44"/>
          <p:cNvSpPr/>
          <p:nvPr/>
        </p:nvSpPr>
        <p:spPr>
          <a:xfrm>
            <a:off x="4800600" y="3063240"/>
            <a:ext cx="1371600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7" name="Text 45"/>
          <p:cNvSpPr/>
          <p:nvPr/>
        </p:nvSpPr>
        <p:spPr>
          <a:xfrm>
            <a:off x="4837176" y="310896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11.4%</a:t>
            </a:r>
            <a:endParaRPr lang="en-US" sz="800" dirty="0"/>
          </a:p>
        </p:txBody>
      </p:sp>
      <p:sp>
        <p:nvSpPr>
          <p:cNvPr id="48" name="Shape 46"/>
          <p:cNvSpPr/>
          <p:nvPr/>
        </p:nvSpPr>
        <p:spPr>
          <a:xfrm>
            <a:off x="685800" y="3543300"/>
            <a:ext cx="1371600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9" name="Text 47"/>
          <p:cNvSpPr/>
          <p:nvPr/>
        </p:nvSpPr>
        <p:spPr>
          <a:xfrm>
            <a:off x="722376" y="358902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Grey</a:t>
            </a:r>
            <a:endParaRPr lang="en-US" sz="800" dirty="0"/>
          </a:p>
        </p:txBody>
      </p:sp>
      <p:sp>
        <p:nvSpPr>
          <p:cNvPr id="50" name="Shape 48"/>
          <p:cNvSpPr/>
          <p:nvPr/>
        </p:nvSpPr>
        <p:spPr>
          <a:xfrm>
            <a:off x="2057400" y="3543300"/>
            <a:ext cx="1371600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1" name="Text 49"/>
          <p:cNvSpPr/>
          <p:nvPr/>
        </p:nvSpPr>
        <p:spPr>
          <a:xfrm>
            <a:off x="2093976" y="358902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14.8%</a:t>
            </a:r>
            <a:endParaRPr lang="en-US" sz="800" dirty="0"/>
          </a:p>
        </p:txBody>
      </p:sp>
      <p:sp>
        <p:nvSpPr>
          <p:cNvPr id="52" name="Shape 50"/>
          <p:cNvSpPr/>
          <p:nvPr/>
        </p:nvSpPr>
        <p:spPr>
          <a:xfrm>
            <a:off x="3429000" y="3543300"/>
            <a:ext cx="1371600" cy="480060"/>
          </a:xfrm>
          <a:prstGeom prst="rect">
            <a:avLst/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3" name="Text 51"/>
          <p:cNvSpPr/>
          <p:nvPr/>
        </p:nvSpPr>
        <p:spPr>
          <a:xfrm>
            <a:off x="3465576" y="358902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6.0%</a:t>
            </a:r>
            <a:endParaRPr lang="en-US" sz="800" dirty="0"/>
          </a:p>
        </p:txBody>
      </p:sp>
      <p:sp>
        <p:nvSpPr>
          <p:cNvPr id="54" name="Shape 52"/>
          <p:cNvSpPr/>
          <p:nvPr/>
        </p:nvSpPr>
        <p:spPr>
          <a:xfrm>
            <a:off x="4800600" y="3543300"/>
            <a:ext cx="1371600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5" name="Text 53"/>
          <p:cNvSpPr/>
          <p:nvPr/>
        </p:nvSpPr>
        <p:spPr>
          <a:xfrm>
            <a:off x="4837176" y="358902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13.5%</a:t>
            </a:r>
            <a:endParaRPr lang="en-US" sz="800" dirty="0"/>
          </a:p>
        </p:txBody>
      </p:sp>
      <p:sp>
        <p:nvSpPr>
          <p:cNvPr id="56" name="Shape 54"/>
          <p:cNvSpPr/>
          <p:nvPr/>
        </p:nvSpPr>
        <p:spPr>
          <a:xfrm>
            <a:off x="685800" y="4023360"/>
            <a:ext cx="1371600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7" name="Text 55"/>
          <p:cNvSpPr/>
          <p:nvPr/>
        </p:nvSpPr>
        <p:spPr>
          <a:xfrm>
            <a:off x="722376" y="406908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Akatsuki</a:t>
            </a:r>
            <a:endParaRPr lang="en-US" sz="800" dirty="0"/>
          </a:p>
        </p:txBody>
      </p:sp>
      <p:sp>
        <p:nvSpPr>
          <p:cNvPr id="58" name="Shape 56"/>
          <p:cNvSpPr/>
          <p:nvPr/>
        </p:nvSpPr>
        <p:spPr>
          <a:xfrm>
            <a:off x="2057400" y="4023360"/>
            <a:ext cx="1371600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9" name="Text 57"/>
          <p:cNvSpPr/>
          <p:nvPr/>
        </p:nvSpPr>
        <p:spPr>
          <a:xfrm>
            <a:off x="2093976" y="406908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10.9%</a:t>
            </a:r>
            <a:endParaRPr lang="en-US" sz="800" dirty="0"/>
          </a:p>
        </p:txBody>
      </p:sp>
      <p:sp>
        <p:nvSpPr>
          <p:cNvPr id="60" name="Shape 58"/>
          <p:cNvSpPr/>
          <p:nvPr/>
        </p:nvSpPr>
        <p:spPr>
          <a:xfrm>
            <a:off x="3429000" y="4023360"/>
            <a:ext cx="1371600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1" name="Text 59"/>
          <p:cNvSpPr/>
          <p:nvPr/>
        </p:nvSpPr>
        <p:spPr>
          <a:xfrm>
            <a:off x="3465576" y="406908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14.6%</a:t>
            </a:r>
            <a:endParaRPr lang="en-US" sz="800" dirty="0"/>
          </a:p>
        </p:txBody>
      </p:sp>
      <p:sp>
        <p:nvSpPr>
          <p:cNvPr id="62" name="Shape 60"/>
          <p:cNvSpPr/>
          <p:nvPr/>
        </p:nvSpPr>
        <p:spPr>
          <a:xfrm>
            <a:off x="4800600" y="4023360"/>
            <a:ext cx="1371600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3" name="Text 61"/>
          <p:cNvSpPr/>
          <p:nvPr/>
        </p:nvSpPr>
        <p:spPr>
          <a:xfrm>
            <a:off x="4837176" y="406908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14.3%</a:t>
            </a:r>
            <a:endParaRPr lang="en-US" sz="800" dirty="0"/>
          </a:p>
        </p:txBody>
      </p:sp>
      <p:sp>
        <p:nvSpPr>
          <p:cNvPr id="64" name="Shape 62"/>
          <p:cNvSpPr/>
          <p:nvPr/>
        </p:nvSpPr>
        <p:spPr>
          <a:xfrm>
            <a:off x="685800" y="4503420"/>
            <a:ext cx="1371600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5" name="Text 63"/>
          <p:cNvSpPr/>
          <p:nvPr/>
        </p:nvSpPr>
        <p:spPr>
          <a:xfrm>
            <a:off x="722376" y="454914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Pink</a:t>
            </a:r>
            <a:endParaRPr lang="en-US" sz="800" dirty="0"/>
          </a:p>
        </p:txBody>
      </p:sp>
      <p:sp>
        <p:nvSpPr>
          <p:cNvPr id="66" name="Shape 64"/>
          <p:cNvSpPr/>
          <p:nvPr/>
        </p:nvSpPr>
        <p:spPr>
          <a:xfrm>
            <a:off x="2057400" y="4503420"/>
            <a:ext cx="1371600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7" name="Text 65"/>
          <p:cNvSpPr/>
          <p:nvPr/>
        </p:nvSpPr>
        <p:spPr>
          <a:xfrm>
            <a:off x="2093976" y="454914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10.5%</a:t>
            </a:r>
            <a:endParaRPr lang="en-US" sz="800" dirty="0"/>
          </a:p>
        </p:txBody>
      </p:sp>
      <p:sp>
        <p:nvSpPr>
          <p:cNvPr id="68" name="Shape 66"/>
          <p:cNvSpPr/>
          <p:nvPr/>
        </p:nvSpPr>
        <p:spPr>
          <a:xfrm>
            <a:off x="3429000" y="4503420"/>
            <a:ext cx="1371600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9" name="Text 67"/>
          <p:cNvSpPr/>
          <p:nvPr/>
        </p:nvSpPr>
        <p:spPr>
          <a:xfrm>
            <a:off x="3465576" y="454914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13.8%</a:t>
            </a:r>
            <a:endParaRPr lang="en-US" sz="800" dirty="0"/>
          </a:p>
        </p:txBody>
      </p:sp>
      <p:sp>
        <p:nvSpPr>
          <p:cNvPr id="70" name="Shape 68"/>
          <p:cNvSpPr/>
          <p:nvPr/>
        </p:nvSpPr>
        <p:spPr>
          <a:xfrm>
            <a:off x="4800600" y="4503420"/>
            <a:ext cx="1371600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71" name="Text 69"/>
          <p:cNvSpPr/>
          <p:nvPr/>
        </p:nvSpPr>
        <p:spPr>
          <a:xfrm>
            <a:off x="4837176" y="4549140"/>
            <a:ext cx="1298448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9.3%</a:t>
            </a:r>
            <a:endParaRPr lang="en-US" sz="800" dirty="0"/>
          </a:p>
        </p:txBody>
      </p:sp>
      <p:sp>
        <p:nvSpPr>
          <p:cNvPr id="72" name="Text 70"/>
          <p:cNvSpPr/>
          <p:nvPr/>
        </p:nvSpPr>
        <p:spPr>
          <a:xfrm>
            <a:off x="6492240" y="1371600"/>
            <a:ext cx="4663440" cy="11430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USA leader: Harshad Mehta Gang.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Asia leader: Green.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Europe leader: Harshad Mehta Gang.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Round 5 choices should define defend, attack, repair, harvest or exit by region.</a:t>
            </a:r>
            <a:endParaRPr lang="en-US" sz="1050" dirty="0"/>
          </a:p>
        </p:txBody>
      </p:sp>
      <p:sp>
        <p:nvSpPr>
          <p:cNvPr id="73" name="Text 71"/>
          <p:cNvSpPr/>
          <p:nvPr/>
        </p:nvSpPr>
        <p:spPr>
          <a:xfrm>
            <a:off x="6492240" y="3657600"/>
            <a:ext cx="466344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74" name="Text 72"/>
          <p:cNvSpPr/>
          <p:nvPr/>
        </p:nvSpPr>
        <p:spPr>
          <a:xfrm>
            <a:off x="6492240" y="3822192"/>
            <a:ext cx="46634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global strategy fails when it treats USA, Asia and Europe as one average customer.</a:t>
            </a:r>
            <a:endParaRPr lang="en-US" sz="850" dirty="0"/>
          </a:p>
        </p:txBody>
      </p:sp>
      <p:sp>
        <p:nvSpPr>
          <p:cNvPr id="75" name="Shape 73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76" name="Text 74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77" name="Text 75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region is your economic engine?    › Which region is your trap?</a:t>
            </a:r>
            <a:endParaRPr lang="en-US" sz="9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R&amp;D and option discipline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Technology spending must become commercialisation, not just capability ownership.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• R3→R4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11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U1 R1–R4 Excel results; principal criterion: cumulative TSR (p.a.)</a:t>
            </a:r>
            <a:endParaRPr lang="en-US" sz="750" dirty="0"/>
          </a:p>
        </p:txBody>
      </p:sp>
      <p:sp>
        <p:nvSpPr>
          <p:cNvPr id="8" name="Text 6"/>
          <p:cNvSpPr/>
          <p:nvPr/>
        </p:nvSpPr>
        <p:spPr>
          <a:xfrm>
            <a:off x="685800" y="117043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Green</a:t>
            </a:r>
            <a:endParaRPr lang="en-US" sz="850" dirty="0"/>
          </a:p>
        </p:txBody>
      </p:sp>
      <p:sp>
        <p:nvSpPr>
          <p:cNvPr id="9" name="Shape 7"/>
          <p:cNvSpPr/>
          <p:nvPr/>
        </p:nvSpPr>
        <p:spPr>
          <a:xfrm>
            <a:off x="2651760" y="1170432"/>
            <a:ext cx="273423" cy="178308"/>
          </a:xfrm>
          <a:prstGeom prst="rect">
            <a:avLst/>
          </a:prstGeom>
          <a:solidFill>
            <a:srgbClr val="6D28D9"/>
          </a:solidFill>
          <a:ln w="12700">
            <a:solidFill>
              <a:srgbClr val="6D28D9"/>
            </a:solidFill>
            <a:prstDash val="solid"/>
          </a:ln>
        </p:spPr>
        <p:txBody>
          <a:bodyPr/>
          <a:p/>
        </p:txBody>
      </p:sp>
      <p:sp>
        <p:nvSpPr>
          <p:cNvPr id="10" name="Text 8"/>
          <p:cNvSpPr/>
          <p:nvPr/>
        </p:nvSpPr>
        <p:spPr>
          <a:xfrm>
            <a:off x="4983480" y="117043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0.1bn</a:t>
            </a:r>
            <a:endParaRPr lang="en-US" sz="800" dirty="0"/>
          </a:p>
        </p:txBody>
      </p:sp>
      <p:sp>
        <p:nvSpPr>
          <p:cNvPr id="11" name="Text 9"/>
          <p:cNvSpPr/>
          <p:nvPr/>
        </p:nvSpPr>
        <p:spPr>
          <a:xfrm>
            <a:off x="685800" y="1451283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Harshad Mehta Gang</a:t>
            </a:r>
            <a:endParaRPr lang="en-US" sz="850" dirty="0"/>
          </a:p>
        </p:txBody>
      </p:sp>
      <p:sp>
        <p:nvSpPr>
          <p:cNvPr id="12" name="Shape 10"/>
          <p:cNvSpPr/>
          <p:nvPr/>
        </p:nvSpPr>
        <p:spPr>
          <a:xfrm>
            <a:off x="2651760" y="1451283"/>
            <a:ext cx="787302" cy="178308"/>
          </a:xfrm>
          <a:prstGeom prst="rect">
            <a:avLst/>
          </a:prstGeom>
          <a:solidFill>
            <a:srgbClr val="6D28D9"/>
          </a:solidFill>
          <a:ln w="12700">
            <a:solidFill>
              <a:srgbClr val="6D28D9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4983480" y="1451283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0.2bn</a:t>
            </a:r>
            <a:endParaRPr lang="en-US" sz="800" dirty="0"/>
          </a:p>
        </p:txBody>
      </p:sp>
      <p:sp>
        <p:nvSpPr>
          <p:cNvPr id="14" name="Text 12"/>
          <p:cNvSpPr/>
          <p:nvPr/>
        </p:nvSpPr>
        <p:spPr>
          <a:xfrm>
            <a:off x="685800" y="1732135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Lakshmi Chit Fund</a:t>
            </a:r>
            <a:endParaRPr lang="en-US" sz="850" dirty="0"/>
          </a:p>
        </p:txBody>
      </p:sp>
      <p:sp>
        <p:nvSpPr>
          <p:cNvPr id="15" name="Shape 13"/>
          <p:cNvSpPr/>
          <p:nvPr/>
        </p:nvSpPr>
        <p:spPr>
          <a:xfrm>
            <a:off x="2651760" y="1732135"/>
            <a:ext cx="1130653" cy="178308"/>
          </a:xfrm>
          <a:prstGeom prst="rect">
            <a:avLst/>
          </a:prstGeom>
          <a:solidFill>
            <a:srgbClr val="6D28D9"/>
          </a:solidFill>
          <a:ln w="12700">
            <a:solidFill>
              <a:srgbClr val="6D28D9"/>
            </a:solidFill>
            <a:prstDash val="solid"/>
          </a:ln>
        </p:spPr>
        <p:txBody>
          <a:bodyPr/>
          <a:p/>
        </p:txBody>
      </p:sp>
      <p:sp>
        <p:nvSpPr>
          <p:cNvPr id="16" name="Text 14"/>
          <p:cNvSpPr/>
          <p:nvPr/>
        </p:nvSpPr>
        <p:spPr>
          <a:xfrm>
            <a:off x="4983480" y="1732135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0.3bn</a:t>
            </a:r>
            <a:endParaRPr lang="en-US" sz="800" dirty="0"/>
          </a:p>
        </p:txBody>
      </p:sp>
      <p:sp>
        <p:nvSpPr>
          <p:cNvPr id="17" name="Text 15"/>
          <p:cNvSpPr/>
          <p:nvPr/>
        </p:nvSpPr>
        <p:spPr>
          <a:xfrm>
            <a:off x="685800" y="2012986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Big Bulls</a:t>
            </a:r>
            <a:endParaRPr lang="en-US" sz="850" dirty="0"/>
          </a:p>
        </p:txBody>
      </p:sp>
      <p:sp>
        <p:nvSpPr>
          <p:cNvPr id="18" name="Shape 16"/>
          <p:cNvSpPr/>
          <p:nvPr/>
        </p:nvSpPr>
        <p:spPr>
          <a:xfrm>
            <a:off x="2651760" y="2012986"/>
            <a:ext cx="795526" cy="178308"/>
          </a:xfrm>
          <a:prstGeom prst="rect">
            <a:avLst/>
          </a:prstGeom>
          <a:solidFill>
            <a:srgbClr val="6D28D9"/>
          </a:solidFill>
          <a:ln w="12700">
            <a:solidFill>
              <a:srgbClr val="6D28D9"/>
            </a:solidFill>
            <a:prstDash val="solid"/>
          </a:ln>
        </p:spPr>
        <p:txBody>
          <a:bodyPr/>
          <a:p/>
        </p:txBody>
      </p:sp>
      <p:sp>
        <p:nvSpPr>
          <p:cNvPr id="19" name="Text 17"/>
          <p:cNvSpPr/>
          <p:nvPr/>
        </p:nvSpPr>
        <p:spPr>
          <a:xfrm>
            <a:off x="4983480" y="2012986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0.2bn</a:t>
            </a:r>
            <a:endParaRPr lang="en-US" sz="800" dirty="0"/>
          </a:p>
        </p:txBody>
      </p:sp>
      <p:sp>
        <p:nvSpPr>
          <p:cNvPr id="20" name="Text 18"/>
          <p:cNvSpPr/>
          <p:nvPr/>
        </p:nvSpPr>
        <p:spPr>
          <a:xfrm>
            <a:off x="685800" y="2293838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Grey</a:t>
            </a:r>
            <a:endParaRPr lang="en-US" sz="850" dirty="0"/>
          </a:p>
        </p:txBody>
      </p:sp>
      <p:sp>
        <p:nvSpPr>
          <p:cNvPr id="21" name="Shape 19"/>
          <p:cNvSpPr/>
          <p:nvPr/>
        </p:nvSpPr>
        <p:spPr>
          <a:xfrm>
            <a:off x="2651760" y="2293838"/>
            <a:ext cx="1541653" cy="178308"/>
          </a:xfrm>
          <a:prstGeom prst="rect">
            <a:avLst/>
          </a:prstGeom>
          <a:solidFill>
            <a:srgbClr val="6D28D9"/>
          </a:solidFill>
          <a:ln w="12700">
            <a:solidFill>
              <a:srgbClr val="6D28D9"/>
            </a:solidFill>
            <a:prstDash val="solid"/>
          </a:ln>
        </p:spPr>
        <p:txBody>
          <a:bodyPr/>
          <a:p/>
        </p:txBody>
      </p:sp>
      <p:sp>
        <p:nvSpPr>
          <p:cNvPr id="22" name="Text 20"/>
          <p:cNvSpPr/>
          <p:nvPr/>
        </p:nvSpPr>
        <p:spPr>
          <a:xfrm>
            <a:off x="4983480" y="2293838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0.5bn</a:t>
            </a:r>
            <a:endParaRPr lang="en-US" sz="800" dirty="0"/>
          </a:p>
        </p:txBody>
      </p:sp>
      <p:sp>
        <p:nvSpPr>
          <p:cNvPr id="23" name="Text 21"/>
          <p:cNvSpPr/>
          <p:nvPr/>
        </p:nvSpPr>
        <p:spPr>
          <a:xfrm>
            <a:off x="685800" y="2574689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Akatsuki</a:t>
            </a:r>
            <a:endParaRPr lang="en-US" sz="850" dirty="0"/>
          </a:p>
        </p:txBody>
      </p:sp>
      <p:sp>
        <p:nvSpPr>
          <p:cNvPr id="24" name="Shape 22"/>
          <p:cNvSpPr/>
          <p:nvPr/>
        </p:nvSpPr>
        <p:spPr>
          <a:xfrm>
            <a:off x="2651760" y="2574689"/>
            <a:ext cx="1410295" cy="178308"/>
          </a:xfrm>
          <a:prstGeom prst="rect">
            <a:avLst/>
          </a:prstGeom>
          <a:solidFill>
            <a:srgbClr val="6D28D9"/>
          </a:solidFill>
          <a:ln w="12700">
            <a:solidFill>
              <a:srgbClr val="6D28D9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4983480" y="2574689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0.4bn</a:t>
            </a:r>
            <a:endParaRPr lang="en-US" sz="800" dirty="0"/>
          </a:p>
        </p:txBody>
      </p:sp>
      <p:sp>
        <p:nvSpPr>
          <p:cNvPr id="26" name="Text 24"/>
          <p:cNvSpPr/>
          <p:nvPr/>
        </p:nvSpPr>
        <p:spPr>
          <a:xfrm>
            <a:off x="685800" y="2855541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Pink</a:t>
            </a:r>
            <a:endParaRPr lang="en-US" sz="850" dirty="0"/>
          </a:p>
        </p:txBody>
      </p:sp>
      <p:sp>
        <p:nvSpPr>
          <p:cNvPr id="27" name="Shape 25"/>
          <p:cNvSpPr/>
          <p:nvPr/>
        </p:nvSpPr>
        <p:spPr>
          <a:xfrm>
            <a:off x="2651760" y="2855541"/>
            <a:ext cx="1103923" cy="178308"/>
          </a:xfrm>
          <a:prstGeom prst="rect">
            <a:avLst/>
          </a:prstGeom>
          <a:solidFill>
            <a:srgbClr val="6D28D9"/>
          </a:solidFill>
          <a:ln w="12700">
            <a:solidFill>
              <a:srgbClr val="6D28D9"/>
            </a:solidFill>
            <a:prstDash val="solid"/>
          </a:ln>
        </p:spPr>
        <p:txBody>
          <a:bodyPr/>
          <a:p/>
        </p:txBody>
      </p:sp>
      <p:sp>
        <p:nvSpPr>
          <p:cNvPr id="28" name="Text 26"/>
          <p:cNvSpPr/>
          <p:nvPr/>
        </p:nvSpPr>
        <p:spPr>
          <a:xfrm>
            <a:off x="4983480" y="2855541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0.3bn</a:t>
            </a:r>
            <a:endParaRPr lang="en-US" sz="800" dirty="0"/>
          </a:p>
        </p:txBody>
      </p:sp>
      <p:sp>
        <p:nvSpPr>
          <p:cNvPr id="29" name="Shape 27"/>
          <p:cNvSpPr/>
          <p:nvPr/>
        </p:nvSpPr>
        <p:spPr>
          <a:xfrm>
            <a:off x="685800" y="3703320"/>
            <a:ext cx="5394960" cy="160020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0" name="Text 28"/>
          <p:cNvSpPr/>
          <p:nvPr/>
        </p:nvSpPr>
        <p:spPr>
          <a:xfrm>
            <a:off x="2286000" y="5349240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R&amp;D intensity (%)</a:t>
            </a:r>
            <a:endParaRPr lang="en-US" sz="750" dirty="0"/>
          </a:p>
        </p:txBody>
      </p:sp>
      <p:sp>
        <p:nvSpPr>
          <p:cNvPr id="31" name="Text 29"/>
          <p:cNvSpPr/>
          <p:nvPr/>
        </p:nvSpPr>
        <p:spPr>
          <a:xfrm>
            <a:off x="502920" y="3474720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ROCE (%)</a:t>
            </a:r>
            <a:endParaRPr lang="en-US" sz="750" dirty="0"/>
          </a:p>
        </p:txBody>
      </p:sp>
      <p:sp>
        <p:nvSpPr>
          <p:cNvPr id="32" name="Shape 30"/>
          <p:cNvSpPr/>
          <p:nvPr/>
        </p:nvSpPr>
        <p:spPr>
          <a:xfrm>
            <a:off x="1336309" y="3639312"/>
            <a:ext cx="128016" cy="128016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3" name="Text 31"/>
          <p:cNvSpPr/>
          <p:nvPr/>
        </p:nvSpPr>
        <p:spPr>
          <a:xfrm>
            <a:off x="1473469" y="3630168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Green</a:t>
            </a:r>
            <a:endParaRPr lang="en-US" sz="670" dirty="0"/>
          </a:p>
        </p:txBody>
      </p:sp>
      <p:sp>
        <p:nvSpPr>
          <p:cNvPr id="34" name="Shape 32"/>
          <p:cNvSpPr/>
          <p:nvPr/>
        </p:nvSpPr>
        <p:spPr>
          <a:xfrm>
            <a:off x="2498514" y="4889557"/>
            <a:ext cx="128016" cy="128016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5" name="Text 33"/>
          <p:cNvSpPr/>
          <p:nvPr/>
        </p:nvSpPr>
        <p:spPr>
          <a:xfrm>
            <a:off x="2635674" y="4880413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Harshad Mehta Gang</a:t>
            </a:r>
            <a:endParaRPr lang="en-US" sz="670" dirty="0"/>
          </a:p>
        </p:txBody>
      </p:sp>
      <p:sp>
        <p:nvSpPr>
          <p:cNvPr id="36" name="Shape 34"/>
          <p:cNvSpPr/>
          <p:nvPr/>
        </p:nvSpPr>
        <p:spPr>
          <a:xfrm>
            <a:off x="3693471" y="4876455"/>
            <a:ext cx="128016" cy="128016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7" name="Text 35"/>
          <p:cNvSpPr/>
          <p:nvPr/>
        </p:nvSpPr>
        <p:spPr>
          <a:xfrm>
            <a:off x="3830631" y="4867311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Lakshmi Chit Fund</a:t>
            </a:r>
            <a:endParaRPr lang="en-US" sz="670" dirty="0"/>
          </a:p>
        </p:txBody>
      </p:sp>
      <p:sp>
        <p:nvSpPr>
          <p:cNvPr id="38" name="Shape 36"/>
          <p:cNvSpPr/>
          <p:nvPr/>
        </p:nvSpPr>
        <p:spPr>
          <a:xfrm>
            <a:off x="4255719" y="4704668"/>
            <a:ext cx="128016" cy="128016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9" name="Text 37"/>
          <p:cNvSpPr/>
          <p:nvPr/>
        </p:nvSpPr>
        <p:spPr>
          <a:xfrm>
            <a:off x="4392879" y="4695524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Big Bulls</a:t>
            </a:r>
            <a:endParaRPr lang="en-US" sz="670" dirty="0"/>
          </a:p>
        </p:txBody>
      </p:sp>
      <p:sp>
        <p:nvSpPr>
          <p:cNvPr id="40" name="Shape 38"/>
          <p:cNvSpPr/>
          <p:nvPr/>
        </p:nvSpPr>
        <p:spPr>
          <a:xfrm>
            <a:off x="6016752" y="5080985"/>
            <a:ext cx="128016" cy="128016"/>
          </a:xfrm>
          <a:prstGeom prst="ellipse">
            <a:avLst/>
          </a:prstGeom>
          <a:solidFill>
            <a:srgbClr val="B42318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41" name="Text 39"/>
          <p:cNvSpPr/>
          <p:nvPr/>
        </p:nvSpPr>
        <p:spPr>
          <a:xfrm>
            <a:off x="6153912" y="5071841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Grey</a:t>
            </a:r>
            <a:endParaRPr lang="en-US" sz="670" dirty="0"/>
          </a:p>
        </p:txBody>
      </p:sp>
      <p:sp>
        <p:nvSpPr>
          <p:cNvPr id="42" name="Shape 40"/>
          <p:cNvSpPr/>
          <p:nvPr/>
        </p:nvSpPr>
        <p:spPr>
          <a:xfrm>
            <a:off x="5911484" y="5239512"/>
            <a:ext cx="128016" cy="128016"/>
          </a:xfrm>
          <a:prstGeom prst="ellipse">
            <a:avLst/>
          </a:prstGeom>
          <a:solidFill>
            <a:srgbClr val="B42318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43" name="Text 41"/>
          <p:cNvSpPr/>
          <p:nvPr/>
        </p:nvSpPr>
        <p:spPr>
          <a:xfrm>
            <a:off x="6048644" y="5230368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Akatsuki</a:t>
            </a:r>
            <a:endParaRPr lang="en-US" sz="670" dirty="0"/>
          </a:p>
        </p:txBody>
      </p:sp>
      <p:sp>
        <p:nvSpPr>
          <p:cNvPr id="44" name="Shape 42"/>
          <p:cNvSpPr/>
          <p:nvPr/>
        </p:nvSpPr>
        <p:spPr>
          <a:xfrm>
            <a:off x="5795391" y="5103635"/>
            <a:ext cx="128016" cy="128016"/>
          </a:xfrm>
          <a:prstGeom prst="ellipse">
            <a:avLst/>
          </a:prstGeom>
          <a:solidFill>
            <a:srgbClr val="B42318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45" name="Text 43"/>
          <p:cNvSpPr/>
          <p:nvPr/>
        </p:nvSpPr>
        <p:spPr>
          <a:xfrm>
            <a:off x="5932551" y="5094491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Pink</a:t>
            </a:r>
            <a:endParaRPr lang="en-US" sz="670" dirty="0"/>
          </a:p>
        </p:txBody>
      </p:sp>
      <p:sp>
        <p:nvSpPr>
          <p:cNvPr id="46" name="Text 44"/>
          <p:cNvSpPr/>
          <p:nvPr/>
        </p:nvSpPr>
        <p:spPr>
          <a:xfrm>
            <a:off x="6492240" y="1417320"/>
            <a:ext cx="4663440" cy="10058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Grey has the highest Round 4 R&amp;D spend.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R&amp;D is expensed now but may create future options if aligned with market readiness and fulfilment capacity.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High R&amp;D is not good or bad by itself; conversion is the test.</a:t>
            </a:r>
            <a:endParaRPr lang="en-US" sz="1050" dirty="0"/>
          </a:p>
        </p:txBody>
      </p:sp>
      <p:sp>
        <p:nvSpPr>
          <p:cNvPr id="47" name="Text 45"/>
          <p:cNvSpPr/>
          <p:nvPr/>
        </p:nvSpPr>
        <p:spPr>
          <a:xfrm>
            <a:off x="6492240" y="3657600"/>
            <a:ext cx="466344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48" name="Text 46"/>
          <p:cNvSpPr/>
          <p:nvPr/>
        </p:nvSpPr>
        <p:spPr>
          <a:xfrm>
            <a:off x="6492240" y="3822192"/>
            <a:ext cx="46634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technology option has value only when demand, product readiness, capacity, cash and risk can carry it to market.</a:t>
            </a:r>
            <a:endParaRPr lang="en-US" sz="850" dirty="0"/>
          </a:p>
        </p:txBody>
      </p:sp>
      <p:sp>
        <p:nvSpPr>
          <p:cNvPr id="49" name="Shape 47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50" name="Text 48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51" name="Text 49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When is R&amp;D an investment rather than a cost?    › What evidence should govern R&amp;D timing?</a:t>
            </a:r>
            <a:endParaRPr lang="en-US" sz="9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Margin and capital discipline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ROS and ROCE separate attractive growth from expensive movement.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• R3→R4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12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U1 R1–R4 Excel results; principal criterion: cumulative TSR (p.a.)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685800" y="1143000"/>
            <a:ext cx="1298448" cy="48006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722376" y="118872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Team</a:t>
            </a:r>
            <a:endParaRPr lang="en-US" sz="800" dirty="0"/>
          </a:p>
        </p:txBody>
      </p:sp>
      <p:sp>
        <p:nvSpPr>
          <p:cNvPr id="10" name="Shape 8"/>
          <p:cNvSpPr/>
          <p:nvPr/>
        </p:nvSpPr>
        <p:spPr>
          <a:xfrm>
            <a:off x="1984248" y="1143000"/>
            <a:ext cx="1298448" cy="48006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1" name="Text 9"/>
          <p:cNvSpPr/>
          <p:nvPr/>
        </p:nvSpPr>
        <p:spPr>
          <a:xfrm>
            <a:off x="2020824" y="118872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ROS</a:t>
            </a:r>
            <a:endParaRPr lang="en-US" sz="800" dirty="0"/>
          </a:p>
        </p:txBody>
      </p:sp>
      <p:sp>
        <p:nvSpPr>
          <p:cNvPr id="12" name="Shape 10"/>
          <p:cNvSpPr/>
          <p:nvPr/>
        </p:nvSpPr>
        <p:spPr>
          <a:xfrm>
            <a:off x="3282696" y="1143000"/>
            <a:ext cx="1298448" cy="48006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3319272" y="118872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Δ ROS</a:t>
            </a:r>
            <a:endParaRPr lang="en-US" sz="800" dirty="0"/>
          </a:p>
        </p:txBody>
      </p:sp>
      <p:sp>
        <p:nvSpPr>
          <p:cNvPr id="14" name="Shape 12"/>
          <p:cNvSpPr/>
          <p:nvPr/>
        </p:nvSpPr>
        <p:spPr>
          <a:xfrm>
            <a:off x="4581144" y="1143000"/>
            <a:ext cx="1298448" cy="48006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5" name="Text 13"/>
          <p:cNvSpPr/>
          <p:nvPr/>
        </p:nvSpPr>
        <p:spPr>
          <a:xfrm>
            <a:off x="4617720" y="118872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ROCE</a:t>
            </a:r>
            <a:endParaRPr lang="en-US" sz="800" dirty="0"/>
          </a:p>
        </p:txBody>
      </p:sp>
      <p:sp>
        <p:nvSpPr>
          <p:cNvPr id="16" name="Shape 14"/>
          <p:cNvSpPr/>
          <p:nvPr/>
        </p:nvSpPr>
        <p:spPr>
          <a:xfrm>
            <a:off x="5879592" y="1143000"/>
            <a:ext cx="1298448" cy="48006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5916168" y="118872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Δ ROCE</a:t>
            </a:r>
            <a:endParaRPr lang="en-US" sz="800" dirty="0"/>
          </a:p>
        </p:txBody>
      </p:sp>
      <p:sp>
        <p:nvSpPr>
          <p:cNvPr id="18" name="Shape 16"/>
          <p:cNvSpPr/>
          <p:nvPr/>
        </p:nvSpPr>
        <p:spPr>
          <a:xfrm>
            <a:off x="685800" y="1623060"/>
            <a:ext cx="1298448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9" name="Text 17"/>
          <p:cNvSpPr/>
          <p:nvPr/>
        </p:nvSpPr>
        <p:spPr>
          <a:xfrm>
            <a:off x="722376" y="166878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Green</a:t>
            </a:r>
            <a:endParaRPr lang="en-US" sz="800" dirty="0"/>
          </a:p>
        </p:txBody>
      </p:sp>
      <p:sp>
        <p:nvSpPr>
          <p:cNvPr id="20" name="Shape 18"/>
          <p:cNvSpPr/>
          <p:nvPr/>
        </p:nvSpPr>
        <p:spPr>
          <a:xfrm>
            <a:off x="1984248" y="1623060"/>
            <a:ext cx="1298448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2020824" y="166878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11.6%</a:t>
            </a:r>
            <a:endParaRPr lang="en-US" sz="800" dirty="0"/>
          </a:p>
        </p:txBody>
      </p:sp>
      <p:sp>
        <p:nvSpPr>
          <p:cNvPr id="22" name="Shape 20"/>
          <p:cNvSpPr/>
          <p:nvPr/>
        </p:nvSpPr>
        <p:spPr>
          <a:xfrm>
            <a:off x="3282696" y="1623060"/>
            <a:ext cx="1298448" cy="480060"/>
          </a:xfrm>
          <a:prstGeom prst="rect">
            <a:avLst/>
          </a:prstGeom>
          <a:solidFill>
            <a:srgbClr val="ECFDF3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3" name="Text 21"/>
          <p:cNvSpPr/>
          <p:nvPr/>
        </p:nvSpPr>
        <p:spPr>
          <a:xfrm>
            <a:off x="3319272" y="166878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+27.8 pp</a:t>
            </a:r>
            <a:endParaRPr lang="en-US" sz="800" dirty="0"/>
          </a:p>
        </p:txBody>
      </p:sp>
      <p:sp>
        <p:nvSpPr>
          <p:cNvPr id="24" name="Shape 22"/>
          <p:cNvSpPr/>
          <p:nvPr/>
        </p:nvSpPr>
        <p:spPr>
          <a:xfrm>
            <a:off x="4581144" y="1623060"/>
            <a:ext cx="1298448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4617720" y="166878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30.3%</a:t>
            </a:r>
            <a:endParaRPr lang="en-US" sz="800" dirty="0"/>
          </a:p>
        </p:txBody>
      </p:sp>
      <p:sp>
        <p:nvSpPr>
          <p:cNvPr id="26" name="Shape 24"/>
          <p:cNvSpPr/>
          <p:nvPr/>
        </p:nvSpPr>
        <p:spPr>
          <a:xfrm>
            <a:off x="5879592" y="1623060"/>
            <a:ext cx="1298448" cy="480060"/>
          </a:xfrm>
          <a:prstGeom prst="rect">
            <a:avLst/>
          </a:prstGeom>
          <a:solidFill>
            <a:srgbClr val="ECFDF3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7" name="Text 25"/>
          <p:cNvSpPr/>
          <p:nvPr/>
        </p:nvSpPr>
        <p:spPr>
          <a:xfrm>
            <a:off x="5916168" y="166878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+29.4 pp</a:t>
            </a:r>
            <a:endParaRPr lang="en-US" sz="800" dirty="0"/>
          </a:p>
        </p:txBody>
      </p:sp>
      <p:sp>
        <p:nvSpPr>
          <p:cNvPr id="28" name="Shape 26"/>
          <p:cNvSpPr/>
          <p:nvPr/>
        </p:nvSpPr>
        <p:spPr>
          <a:xfrm>
            <a:off x="685800" y="2103120"/>
            <a:ext cx="1298448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9" name="Text 27"/>
          <p:cNvSpPr/>
          <p:nvPr/>
        </p:nvSpPr>
        <p:spPr>
          <a:xfrm>
            <a:off x="722376" y="214884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Harshad Mehta Gang</a:t>
            </a:r>
            <a:endParaRPr lang="en-US" sz="800" dirty="0"/>
          </a:p>
        </p:txBody>
      </p:sp>
      <p:sp>
        <p:nvSpPr>
          <p:cNvPr id="30" name="Shape 28"/>
          <p:cNvSpPr/>
          <p:nvPr/>
        </p:nvSpPr>
        <p:spPr>
          <a:xfrm>
            <a:off x="1984248" y="2103120"/>
            <a:ext cx="1298448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1" name="Text 29"/>
          <p:cNvSpPr/>
          <p:nvPr/>
        </p:nvSpPr>
        <p:spPr>
          <a:xfrm>
            <a:off x="2020824" y="214884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0.4%</a:t>
            </a:r>
            <a:endParaRPr lang="en-US" sz="800" dirty="0"/>
          </a:p>
        </p:txBody>
      </p:sp>
      <p:sp>
        <p:nvSpPr>
          <p:cNvPr id="32" name="Shape 30"/>
          <p:cNvSpPr/>
          <p:nvPr/>
        </p:nvSpPr>
        <p:spPr>
          <a:xfrm>
            <a:off x="3282696" y="2103120"/>
            <a:ext cx="1298448" cy="480060"/>
          </a:xfrm>
          <a:prstGeom prst="rect">
            <a:avLst/>
          </a:prstGeom>
          <a:solidFill>
            <a:srgbClr val="ECFDF3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3" name="Text 31"/>
          <p:cNvSpPr/>
          <p:nvPr/>
        </p:nvSpPr>
        <p:spPr>
          <a:xfrm>
            <a:off x="3319272" y="214884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+9.6 pp</a:t>
            </a:r>
            <a:endParaRPr lang="en-US" sz="800" dirty="0"/>
          </a:p>
        </p:txBody>
      </p:sp>
      <p:sp>
        <p:nvSpPr>
          <p:cNvPr id="34" name="Shape 32"/>
          <p:cNvSpPr/>
          <p:nvPr/>
        </p:nvSpPr>
        <p:spPr>
          <a:xfrm>
            <a:off x="4581144" y="2103120"/>
            <a:ext cx="1298448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5" name="Text 33"/>
          <p:cNvSpPr/>
          <p:nvPr/>
        </p:nvSpPr>
        <p:spPr>
          <a:xfrm>
            <a:off x="4617720" y="214884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3.6%</a:t>
            </a:r>
            <a:endParaRPr lang="en-US" sz="800" dirty="0"/>
          </a:p>
        </p:txBody>
      </p:sp>
      <p:sp>
        <p:nvSpPr>
          <p:cNvPr id="36" name="Shape 34"/>
          <p:cNvSpPr/>
          <p:nvPr/>
        </p:nvSpPr>
        <p:spPr>
          <a:xfrm>
            <a:off x="5879592" y="2103120"/>
            <a:ext cx="1298448" cy="480060"/>
          </a:xfrm>
          <a:prstGeom prst="rect">
            <a:avLst/>
          </a:prstGeom>
          <a:solidFill>
            <a:srgbClr val="ECFDF3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7" name="Text 35"/>
          <p:cNvSpPr/>
          <p:nvPr/>
        </p:nvSpPr>
        <p:spPr>
          <a:xfrm>
            <a:off x="5916168" y="214884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+6.3 pp</a:t>
            </a:r>
            <a:endParaRPr lang="en-US" sz="800" dirty="0"/>
          </a:p>
        </p:txBody>
      </p:sp>
      <p:sp>
        <p:nvSpPr>
          <p:cNvPr id="38" name="Shape 36"/>
          <p:cNvSpPr/>
          <p:nvPr/>
        </p:nvSpPr>
        <p:spPr>
          <a:xfrm>
            <a:off x="685800" y="2583180"/>
            <a:ext cx="1298448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9" name="Text 37"/>
          <p:cNvSpPr/>
          <p:nvPr/>
        </p:nvSpPr>
        <p:spPr>
          <a:xfrm>
            <a:off x="722376" y="262890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Lakshmi Chit Fund</a:t>
            </a:r>
            <a:endParaRPr lang="en-US" sz="800" dirty="0"/>
          </a:p>
        </p:txBody>
      </p:sp>
      <p:sp>
        <p:nvSpPr>
          <p:cNvPr id="40" name="Shape 38"/>
          <p:cNvSpPr/>
          <p:nvPr/>
        </p:nvSpPr>
        <p:spPr>
          <a:xfrm>
            <a:off x="1984248" y="2583180"/>
            <a:ext cx="1298448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1" name="Text 39"/>
          <p:cNvSpPr/>
          <p:nvPr/>
        </p:nvSpPr>
        <p:spPr>
          <a:xfrm>
            <a:off x="2020824" y="262890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-22.1%</a:t>
            </a:r>
            <a:endParaRPr lang="en-US" sz="800" dirty="0"/>
          </a:p>
        </p:txBody>
      </p:sp>
      <p:sp>
        <p:nvSpPr>
          <p:cNvPr id="42" name="Shape 40"/>
          <p:cNvSpPr/>
          <p:nvPr/>
        </p:nvSpPr>
        <p:spPr>
          <a:xfrm>
            <a:off x="3282696" y="2583180"/>
            <a:ext cx="1298448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3" name="Text 41"/>
          <p:cNvSpPr/>
          <p:nvPr/>
        </p:nvSpPr>
        <p:spPr>
          <a:xfrm>
            <a:off x="3319272" y="262890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-4.4 pp</a:t>
            </a:r>
            <a:endParaRPr lang="en-US" sz="800" dirty="0"/>
          </a:p>
        </p:txBody>
      </p:sp>
      <p:sp>
        <p:nvSpPr>
          <p:cNvPr id="44" name="Shape 42"/>
          <p:cNvSpPr/>
          <p:nvPr/>
        </p:nvSpPr>
        <p:spPr>
          <a:xfrm>
            <a:off x="4581144" y="2583180"/>
            <a:ext cx="1298448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5" name="Text 43"/>
          <p:cNvSpPr/>
          <p:nvPr/>
        </p:nvSpPr>
        <p:spPr>
          <a:xfrm>
            <a:off x="4617720" y="262890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3.9%</a:t>
            </a:r>
            <a:endParaRPr lang="en-US" sz="800" dirty="0"/>
          </a:p>
        </p:txBody>
      </p:sp>
      <p:sp>
        <p:nvSpPr>
          <p:cNvPr id="46" name="Shape 44"/>
          <p:cNvSpPr/>
          <p:nvPr/>
        </p:nvSpPr>
        <p:spPr>
          <a:xfrm>
            <a:off x="5879592" y="2583180"/>
            <a:ext cx="1298448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7" name="Text 45"/>
          <p:cNvSpPr/>
          <p:nvPr/>
        </p:nvSpPr>
        <p:spPr>
          <a:xfrm>
            <a:off x="5916168" y="262890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-0.7 pp</a:t>
            </a:r>
            <a:endParaRPr lang="en-US" sz="800" dirty="0"/>
          </a:p>
        </p:txBody>
      </p:sp>
      <p:sp>
        <p:nvSpPr>
          <p:cNvPr id="48" name="Shape 46"/>
          <p:cNvSpPr/>
          <p:nvPr/>
        </p:nvSpPr>
        <p:spPr>
          <a:xfrm>
            <a:off x="685800" y="3063240"/>
            <a:ext cx="1298448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9" name="Text 47"/>
          <p:cNvSpPr/>
          <p:nvPr/>
        </p:nvSpPr>
        <p:spPr>
          <a:xfrm>
            <a:off x="722376" y="310896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Big Bulls</a:t>
            </a:r>
            <a:endParaRPr lang="en-US" sz="800" dirty="0"/>
          </a:p>
        </p:txBody>
      </p:sp>
      <p:sp>
        <p:nvSpPr>
          <p:cNvPr id="50" name="Shape 48"/>
          <p:cNvSpPr/>
          <p:nvPr/>
        </p:nvSpPr>
        <p:spPr>
          <a:xfrm>
            <a:off x="1984248" y="3063240"/>
            <a:ext cx="1298448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1" name="Text 49"/>
          <p:cNvSpPr/>
          <p:nvPr/>
        </p:nvSpPr>
        <p:spPr>
          <a:xfrm>
            <a:off x="2020824" y="310896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12.0%</a:t>
            </a:r>
            <a:endParaRPr lang="en-US" sz="800" dirty="0"/>
          </a:p>
        </p:txBody>
      </p:sp>
      <p:sp>
        <p:nvSpPr>
          <p:cNvPr id="52" name="Shape 50"/>
          <p:cNvSpPr/>
          <p:nvPr/>
        </p:nvSpPr>
        <p:spPr>
          <a:xfrm>
            <a:off x="3282696" y="3063240"/>
            <a:ext cx="1298448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3" name="Text 51"/>
          <p:cNvSpPr/>
          <p:nvPr/>
        </p:nvSpPr>
        <p:spPr>
          <a:xfrm>
            <a:off x="3319272" y="310896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-4.4 pp</a:t>
            </a:r>
            <a:endParaRPr lang="en-US" sz="800" dirty="0"/>
          </a:p>
        </p:txBody>
      </p:sp>
      <p:sp>
        <p:nvSpPr>
          <p:cNvPr id="54" name="Shape 52"/>
          <p:cNvSpPr/>
          <p:nvPr/>
        </p:nvSpPr>
        <p:spPr>
          <a:xfrm>
            <a:off x="4581144" y="3063240"/>
            <a:ext cx="1298448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5" name="Text 53"/>
          <p:cNvSpPr/>
          <p:nvPr/>
        </p:nvSpPr>
        <p:spPr>
          <a:xfrm>
            <a:off x="4617720" y="310896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7.5%</a:t>
            </a:r>
            <a:endParaRPr lang="en-US" sz="800" dirty="0"/>
          </a:p>
        </p:txBody>
      </p:sp>
      <p:sp>
        <p:nvSpPr>
          <p:cNvPr id="56" name="Shape 54"/>
          <p:cNvSpPr/>
          <p:nvPr/>
        </p:nvSpPr>
        <p:spPr>
          <a:xfrm>
            <a:off x="5879592" y="3063240"/>
            <a:ext cx="1298448" cy="480060"/>
          </a:xfrm>
          <a:prstGeom prst="rect">
            <a:avLst/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7" name="Text 55"/>
          <p:cNvSpPr/>
          <p:nvPr/>
        </p:nvSpPr>
        <p:spPr>
          <a:xfrm>
            <a:off x="5916168" y="310896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-8.1 pp</a:t>
            </a:r>
            <a:endParaRPr lang="en-US" sz="800" dirty="0"/>
          </a:p>
        </p:txBody>
      </p:sp>
      <p:sp>
        <p:nvSpPr>
          <p:cNvPr id="58" name="Shape 56"/>
          <p:cNvSpPr/>
          <p:nvPr/>
        </p:nvSpPr>
        <p:spPr>
          <a:xfrm>
            <a:off x="685800" y="3543300"/>
            <a:ext cx="1298448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9" name="Text 57"/>
          <p:cNvSpPr/>
          <p:nvPr/>
        </p:nvSpPr>
        <p:spPr>
          <a:xfrm>
            <a:off x="722376" y="358902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Grey</a:t>
            </a:r>
            <a:endParaRPr lang="en-US" sz="800" dirty="0"/>
          </a:p>
        </p:txBody>
      </p:sp>
      <p:sp>
        <p:nvSpPr>
          <p:cNvPr id="60" name="Shape 58"/>
          <p:cNvSpPr/>
          <p:nvPr/>
        </p:nvSpPr>
        <p:spPr>
          <a:xfrm>
            <a:off x="1984248" y="3543300"/>
            <a:ext cx="1298448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1" name="Text 59"/>
          <p:cNvSpPr/>
          <p:nvPr/>
        </p:nvSpPr>
        <p:spPr>
          <a:xfrm>
            <a:off x="2020824" y="358902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-8.8%</a:t>
            </a:r>
            <a:endParaRPr lang="en-US" sz="800" dirty="0"/>
          </a:p>
        </p:txBody>
      </p:sp>
      <p:sp>
        <p:nvSpPr>
          <p:cNvPr id="62" name="Shape 60"/>
          <p:cNvSpPr/>
          <p:nvPr/>
        </p:nvSpPr>
        <p:spPr>
          <a:xfrm>
            <a:off x="3282696" y="3543300"/>
            <a:ext cx="1298448" cy="480060"/>
          </a:xfrm>
          <a:prstGeom prst="rect">
            <a:avLst/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3" name="Text 61"/>
          <p:cNvSpPr/>
          <p:nvPr/>
        </p:nvSpPr>
        <p:spPr>
          <a:xfrm>
            <a:off x="3319272" y="358902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-26.3 pp</a:t>
            </a:r>
            <a:endParaRPr lang="en-US" sz="800" dirty="0"/>
          </a:p>
        </p:txBody>
      </p:sp>
      <p:sp>
        <p:nvSpPr>
          <p:cNvPr id="64" name="Shape 62"/>
          <p:cNvSpPr/>
          <p:nvPr/>
        </p:nvSpPr>
        <p:spPr>
          <a:xfrm>
            <a:off x="4581144" y="3543300"/>
            <a:ext cx="1298448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5" name="Text 63"/>
          <p:cNvSpPr/>
          <p:nvPr/>
        </p:nvSpPr>
        <p:spPr>
          <a:xfrm>
            <a:off x="4617720" y="358902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-0.5%</a:t>
            </a:r>
            <a:endParaRPr lang="en-US" sz="800" dirty="0"/>
          </a:p>
        </p:txBody>
      </p:sp>
      <p:sp>
        <p:nvSpPr>
          <p:cNvPr id="66" name="Shape 64"/>
          <p:cNvSpPr/>
          <p:nvPr/>
        </p:nvSpPr>
        <p:spPr>
          <a:xfrm>
            <a:off x="5879592" y="3543300"/>
            <a:ext cx="1298448" cy="480060"/>
          </a:xfrm>
          <a:prstGeom prst="rect">
            <a:avLst/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7" name="Text 65"/>
          <p:cNvSpPr/>
          <p:nvPr/>
        </p:nvSpPr>
        <p:spPr>
          <a:xfrm>
            <a:off x="5916168" y="358902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-23.9 pp</a:t>
            </a:r>
            <a:endParaRPr lang="en-US" sz="800" dirty="0"/>
          </a:p>
        </p:txBody>
      </p:sp>
      <p:sp>
        <p:nvSpPr>
          <p:cNvPr id="68" name="Shape 66"/>
          <p:cNvSpPr/>
          <p:nvPr/>
        </p:nvSpPr>
        <p:spPr>
          <a:xfrm>
            <a:off x="685800" y="4023360"/>
            <a:ext cx="1298448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9" name="Text 67"/>
          <p:cNvSpPr/>
          <p:nvPr/>
        </p:nvSpPr>
        <p:spPr>
          <a:xfrm>
            <a:off x="722376" y="406908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Akatsuki</a:t>
            </a:r>
            <a:endParaRPr lang="en-US" sz="800" dirty="0"/>
          </a:p>
        </p:txBody>
      </p:sp>
      <p:sp>
        <p:nvSpPr>
          <p:cNvPr id="70" name="Shape 68"/>
          <p:cNvSpPr/>
          <p:nvPr/>
        </p:nvSpPr>
        <p:spPr>
          <a:xfrm>
            <a:off x="1984248" y="4023360"/>
            <a:ext cx="1298448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71" name="Text 69"/>
          <p:cNvSpPr/>
          <p:nvPr/>
        </p:nvSpPr>
        <p:spPr>
          <a:xfrm>
            <a:off x="2020824" y="406908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-8.1%</a:t>
            </a:r>
            <a:endParaRPr lang="en-US" sz="800" dirty="0"/>
          </a:p>
        </p:txBody>
      </p:sp>
      <p:sp>
        <p:nvSpPr>
          <p:cNvPr id="72" name="Shape 70"/>
          <p:cNvSpPr/>
          <p:nvPr/>
        </p:nvSpPr>
        <p:spPr>
          <a:xfrm>
            <a:off x="3282696" y="4023360"/>
            <a:ext cx="1298448" cy="480060"/>
          </a:xfrm>
          <a:prstGeom prst="rect">
            <a:avLst/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73" name="Text 71"/>
          <p:cNvSpPr/>
          <p:nvPr/>
        </p:nvSpPr>
        <p:spPr>
          <a:xfrm>
            <a:off x="3319272" y="406908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-7.3 pp</a:t>
            </a:r>
            <a:endParaRPr lang="en-US" sz="800" dirty="0"/>
          </a:p>
        </p:txBody>
      </p:sp>
      <p:sp>
        <p:nvSpPr>
          <p:cNvPr id="74" name="Shape 72"/>
          <p:cNvSpPr/>
          <p:nvPr/>
        </p:nvSpPr>
        <p:spPr>
          <a:xfrm>
            <a:off x="4581144" y="4023360"/>
            <a:ext cx="1298448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75" name="Text 73"/>
          <p:cNvSpPr/>
          <p:nvPr/>
        </p:nvSpPr>
        <p:spPr>
          <a:xfrm>
            <a:off x="4617720" y="406908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-3.9%</a:t>
            </a:r>
            <a:endParaRPr lang="en-US" sz="800" dirty="0"/>
          </a:p>
        </p:txBody>
      </p:sp>
      <p:sp>
        <p:nvSpPr>
          <p:cNvPr id="76" name="Shape 74"/>
          <p:cNvSpPr/>
          <p:nvPr/>
        </p:nvSpPr>
        <p:spPr>
          <a:xfrm>
            <a:off x="5879592" y="4023360"/>
            <a:ext cx="1298448" cy="480060"/>
          </a:xfrm>
          <a:prstGeom prst="rect">
            <a:avLst/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77" name="Text 75"/>
          <p:cNvSpPr/>
          <p:nvPr/>
        </p:nvSpPr>
        <p:spPr>
          <a:xfrm>
            <a:off x="5916168" y="406908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-6.0 pp</a:t>
            </a:r>
            <a:endParaRPr lang="en-US" sz="800" dirty="0"/>
          </a:p>
        </p:txBody>
      </p:sp>
      <p:sp>
        <p:nvSpPr>
          <p:cNvPr id="78" name="Shape 76"/>
          <p:cNvSpPr/>
          <p:nvPr/>
        </p:nvSpPr>
        <p:spPr>
          <a:xfrm>
            <a:off x="685800" y="4503420"/>
            <a:ext cx="1298448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79" name="Text 77"/>
          <p:cNvSpPr/>
          <p:nvPr/>
        </p:nvSpPr>
        <p:spPr>
          <a:xfrm>
            <a:off x="722376" y="454914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Pink</a:t>
            </a:r>
            <a:endParaRPr lang="en-US" sz="800" dirty="0"/>
          </a:p>
        </p:txBody>
      </p:sp>
      <p:sp>
        <p:nvSpPr>
          <p:cNvPr id="80" name="Shape 78"/>
          <p:cNvSpPr/>
          <p:nvPr/>
        </p:nvSpPr>
        <p:spPr>
          <a:xfrm>
            <a:off x="1984248" y="4503420"/>
            <a:ext cx="1298448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81" name="Text 79"/>
          <p:cNvSpPr/>
          <p:nvPr/>
        </p:nvSpPr>
        <p:spPr>
          <a:xfrm>
            <a:off x="2020824" y="454914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-12.1%</a:t>
            </a:r>
            <a:endParaRPr lang="en-US" sz="800" dirty="0"/>
          </a:p>
        </p:txBody>
      </p:sp>
      <p:sp>
        <p:nvSpPr>
          <p:cNvPr id="82" name="Shape 80"/>
          <p:cNvSpPr/>
          <p:nvPr/>
        </p:nvSpPr>
        <p:spPr>
          <a:xfrm>
            <a:off x="3282696" y="4503420"/>
            <a:ext cx="1298448" cy="480060"/>
          </a:xfrm>
          <a:prstGeom prst="rect">
            <a:avLst/>
          </a:prstGeom>
          <a:solidFill>
            <a:srgbClr val="ECFDF3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83" name="Text 81"/>
          <p:cNvSpPr/>
          <p:nvPr/>
        </p:nvSpPr>
        <p:spPr>
          <a:xfrm>
            <a:off x="3319272" y="454914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+14.9 pp</a:t>
            </a:r>
            <a:endParaRPr lang="en-US" sz="800" dirty="0"/>
          </a:p>
        </p:txBody>
      </p:sp>
      <p:sp>
        <p:nvSpPr>
          <p:cNvPr id="84" name="Shape 82"/>
          <p:cNvSpPr/>
          <p:nvPr/>
        </p:nvSpPr>
        <p:spPr>
          <a:xfrm>
            <a:off x="4581144" y="4503420"/>
            <a:ext cx="1298448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85" name="Text 83"/>
          <p:cNvSpPr/>
          <p:nvPr/>
        </p:nvSpPr>
        <p:spPr>
          <a:xfrm>
            <a:off x="4617720" y="454914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-1.0%</a:t>
            </a:r>
            <a:endParaRPr lang="en-US" sz="800" dirty="0"/>
          </a:p>
        </p:txBody>
      </p:sp>
      <p:sp>
        <p:nvSpPr>
          <p:cNvPr id="86" name="Shape 84"/>
          <p:cNvSpPr/>
          <p:nvPr/>
        </p:nvSpPr>
        <p:spPr>
          <a:xfrm>
            <a:off x="5879592" y="4503420"/>
            <a:ext cx="1298448" cy="48006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87" name="Text 85"/>
          <p:cNvSpPr/>
          <p:nvPr/>
        </p:nvSpPr>
        <p:spPr>
          <a:xfrm>
            <a:off x="5916168" y="4549140"/>
            <a:ext cx="1225296" cy="3886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+2.5 pp</a:t>
            </a:r>
            <a:endParaRPr lang="en-US" sz="800" dirty="0"/>
          </a:p>
        </p:txBody>
      </p:sp>
      <p:sp>
        <p:nvSpPr>
          <p:cNvPr id="88" name="Text 86"/>
          <p:cNvSpPr/>
          <p:nvPr/>
        </p:nvSpPr>
        <p:spPr>
          <a:xfrm>
            <a:off x="7543800" y="1417320"/>
            <a:ext cx="3931920" cy="9144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Best ROS: Big Bulls.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Best ROCE: Green.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A capital-intensive strategy must defend ROCE, not just sales.</a:t>
            </a:r>
            <a:endParaRPr lang="en-US" sz="1050" dirty="0"/>
          </a:p>
        </p:txBody>
      </p:sp>
      <p:sp>
        <p:nvSpPr>
          <p:cNvPr id="89" name="Text 87"/>
          <p:cNvSpPr/>
          <p:nvPr/>
        </p:nvSpPr>
        <p:spPr>
          <a:xfrm>
            <a:off x="7543800" y="3657600"/>
            <a:ext cx="393192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90" name="Text 88"/>
          <p:cNvSpPr/>
          <p:nvPr/>
        </p:nvSpPr>
        <p:spPr>
          <a:xfrm>
            <a:off x="7543800" y="3822192"/>
            <a:ext cx="39319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ROS asks what the team keeps from sales; ROCE asks whether the capital base earns an acceptable return.</a:t>
            </a:r>
            <a:endParaRPr lang="en-US" sz="850" dirty="0"/>
          </a:p>
        </p:txBody>
      </p:sp>
      <p:sp>
        <p:nvSpPr>
          <p:cNvPr id="91" name="Shape 89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92" name="Text 90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93" name="Text 91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metric should govern your next decision: ROS or ROCE?    › Where did capital become trapped without return?</a:t>
            </a:r>
            <a:endParaRPr lang="en-US" sz="9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Inventory and cash-flow risk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Inventory is a deferred judgement about demand.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• R3→R4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13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U1 R1–R4 Excel results; principal criterion: cumulative TSR (p.a.)</a:t>
            </a:r>
            <a:endParaRPr lang="en-US" sz="750" dirty="0"/>
          </a:p>
        </p:txBody>
      </p:sp>
      <p:sp>
        <p:nvSpPr>
          <p:cNvPr id="8" name="Text 6"/>
          <p:cNvSpPr/>
          <p:nvPr/>
        </p:nvSpPr>
        <p:spPr>
          <a:xfrm>
            <a:off x="685800" y="117043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Green</a:t>
            </a:r>
            <a:endParaRPr lang="en-US" sz="850" dirty="0"/>
          </a:p>
        </p:txBody>
      </p:sp>
      <p:sp>
        <p:nvSpPr>
          <p:cNvPr id="9" name="Shape 7"/>
          <p:cNvSpPr/>
          <p:nvPr/>
        </p:nvSpPr>
        <p:spPr>
          <a:xfrm>
            <a:off x="2651760" y="1170432"/>
            <a:ext cx="1379212" cy="161326"/>
          </a:xfrm>
          <a:prstGeom prst="rect">
            <a:avLst/>
          </a:prstGeom>
          <a:solidFill>
            <a:srgbClr val="B45309"/>
          </a:solidFill>
          <a:ln w="12700">
            <a:solidFill>
              <a:srgbClr val="B45309"/>
            </a:solidFill>
            <a:prstDash val="solid"/>
          </a:ln>
        </p:spPr>
        <p:txBody>
          <a:bodyPr/>
          <a:p/>
        </p:txBody>
      </p:sp>
      <p:sp>
        <p:nvSpPr>
          <p:cNvPr id="10" name="Text 8"/>
          <p:cNvSpPr/>
          <p:nvPr/>
        </p:nvSpPr>
        <p:spPr>
          <a:xfrm>
            <a:off x="4983480" y="117043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0.5bn</a:t>
            </a:r>
            <a:endParaRPr lang="en-US" sz="800" dirty="0"/>
          </a:p>
        </p:txBody>
      </p:sp>
      <p:sp>
        <p:nvSpPr>
          <p:cNvPr id="11" name="Text 9"/>
          <p:cNvSpPr/>
          <p:nvPr/>
        </p:nvSpPr>
        <p:spPr>
          <a:xfrm>
            <a:off x="685800" y="1425158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Harshad Mehta Gang</a:t>
            </a:r>
            <a:endParaRPr lang="en-US" sz="850" dirty="0"/>
          </a:p>
        </p:txBody>
      </p:sp>
      <p:sp>
        <p:nvSpPr>
          <p:cNvPr id="12" name="Shape 10"/>
          <p:cNvSpPr/>
          <p:nvPr/>
        </p:nvSpPr>
        <p:spPr>
          <a:xfrm>
            <a:off x="2651760" y="1425158"/>
            <a:ext cx="1857970" cy="161326"/>
          </a:xfrm>
          <a:prstGeom prst="rect">
            <a:avLst/>
          </a:prstGeom>
          <a:solidFill>
            <a:srgbClr val="B45309"/>
          </a:solidFill>
          <a:ln w="12700">
            <a:solidFill>
              <a:srgbClr val="B45309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4983480" y="1425158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0.6bn</a:t>
            </a:r>
            <a:endParaRPr lang="en-US" sz="800" dirty="0"/>
          </a:p>
        </p:txBody>
      </p:sp>
      <p:sp>
        <p:nvSpPr>
          <p:cNvPr id="14" name="Text 12"/>
          <p:cNvSpPr/>
          <p:nvPr/>
        </p:nvSpPr>
        <p:spPr>
          <a:xfrm>
            <a:off x="685800" y="1679883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Lakshmi Chit Fund</a:t>
            </a:r>
            <a:endParaRPr lang="en-US" sz="850" dirty="0"/>
          </a:p>
        </p:txBody>
      </p:sp>
      <p:sp>
        <p:nvSpPr>
          <p:cNvPr id="15" name="Shape 13"/>
          <p:cNvSpPr/>
          <p:nvPr/>
        </p:nvSpPr>
        <p:spPr>
          <a:xfrm>
            <a:off x="2651760" y="1679883"/>
            <a:ext cx="3344875" cy="161326"/>
          </a:xfrm>
          <a:prstGeom prst="rect">
            <a:avLst/>
          </a:prstGeom>
          <a:solidFill>
            <a:srgbClr val="B45309"/>
          </a:solidFill>
          <a:ln w="12700">
            <a:solidFill>
              <a:srgbClr val="B45309"/>
            </a:solidFill>
            <a:prstDash val="solid"/>
          </a:ln>
        </p:spPr>
        <p:txBody>
          <a:bodyPr/>
          <a:p/>
        </p:txBody>
      </p:sp>
      <p:sp>
        <p:nvSpPr>
          <p:cNvPr id="16" name="Text 14"/>
          <p:cNvSpPr/>
          <p:nvPr/>
        </p:nvSpPr>
        <p:spPr>
          <a:xfrm>
            <a:off x="4983480" y="1679883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1.1bn</a:t>
            </a:r>
            <a:endParaRPr lang="en-US" sz="800" dirty="0"/>
          </a:p>
        </p:txBody>
      </p:sp>
      <p:sp>
        <p:nvSpPr>
          <p:cNvPr id="17" name="Text 15"/>
          <p:cNvSpPr/>
          <p:nvPr/>
        </p:nvSpPr>
        <p:spPr>
          <a:xfrm>
            <a:off x="685800" y="1934609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Big Bulls</a:t>
            </a:r>
            <a:endParaRPr lang="en-US" sz="850" dirty="0"/>
          </a:p>
        </p:txBody>
      </p:sp>
      <p:sp>
        <p:nvSpPr>
          <p:cNvPr id="18" name="Shape 16"/>
          <p:cNvSpPr/>
          <p:nvPr/>
        </p:nvSpPr>
        <p:spPr>
          <a:xfrm>
            <a:off x="2651760" y="1934609"/>
            <a:ext cx="993752" cy="161326"/>
          </a:xfrm>
          <a:prstGeom prst="rect">
            <a:avLst/>
          </a:prstGeom>
          <a:solidFill>
            <a:srgbClr val="B45309"/>
          </a:solidFill>
          <a:ln w="12700">
            <a:solidFill>
              <a:srgbClr val="B45309"/>
            </a:solidFill>
            <a:prstDash val="solid"/>
          </a:ln>
        </p:spPr>
        <p:txBody>
          <a:bodyPr/>
          <a:p/>
        </p:txBody>
      </p:sp>
      <p:sp>
        <p:nvSpPr>
          <p:cNvPr id="19" name="Text 17"/>
          <p:cNvSpPr/>
          <p:nvPr/>
        </p:nvSpPr>
        <p:spPr>
          <a:xfrm>
            <a:off x="4983480" y="1934609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0.3bn</a:t>
            </a:r>
            <a:endParaRPr lang="en-US" sz="800" dirty="0"/>
          </a:p>
        </p:txBody>
      </p:sp>
      <p:sp>
        <p:nvSpPr>
          <p:cNvPr id="20" name="Text 18"/>
          <p:cNvSpPr/>
          <p:nvPr/>
        </p:nvSpPr>
        <p:spPr>
          <a:xfrm>
            <a:off x="685800" y="2189335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Grey</a:t>
            </a:r>
            <a:endParaRPr lang="en-US" sz="850" dirty="0"/>
          </a:p>
        </p:txBody>
      </p:sp>
      <p:sp>
        <p:nvSpPr>
          <p:cNvPr id="21" name="Shape 19"/>
          <p:cNvSpPr/>
          <p:nvPr/>
        </p:nvSpPr>
        <p:spPr>
          <a:xfrm>
            <a:off x="2651760" y="2189335"/>
            <a:ext cx="2186415" cy="161326"/>
          </a:xfrm>
          <a:prstGeom prst="rect">
            <a:avLst/>
          </a:prstGeom>
          <a:solidFill>
            <a:srgbClr val="B45309"/>
          </a:solidFill>
          <a:ln w="12700">
            <a:solidFill>
              <a:srgbClr val="B45309"/>
            </a:solidFill>
            <a:prstDash val="solid"/>
          </a:ln>
        </p:spPr>
        <p:txBody>
          <a:bodyPr/>
          <a:p/>
        </p:txBody>
      </p:sp>
      <p:sp>
        <p:nvSpPr>
          <p:cNvPr id="22" name="Text 20"/>
          <p:cNvSpPr/>
          <p:nvPr/>
        </p:nvSpPr>
        <p:spPr>
          <a:xfrm>
            <a:off x="4983480" y="2189335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0.7bn</a:t>
            </a:r>
            <a:endParaRPr lang="en-US" sz="800" dirty="0"/>
          </a:p>
        </p:txBody>
      </p:sp>
      <p:sp>
        <p:nvSpPr>
          <p:cNvPr id="23" name="Text 21"/>
          <p:cNvSpPr/>
          <p:nvPr/>
        </p:nvSpPr>
        <p:spPr>
          <a:xfrm>
            <a:off x="685800" y="2444061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Akatsuki</a:t>
            </a:r>
            <a:endParaRPr lang="en-US" sz="850" dirty="0"/>
          </a:p>
        </p:txBody>
      </p:sp>
      <p:sp>
        <p:nvSpPr>
          <p:cNvPr id="24" name="Shape 22"/>
          <p:cNvSpPr/>
          <p:nvPr/>
        </p:nvSpPr>
        <p:spPr>
          <a:xfrm>
            <a:off x="2651760" y="2444061"/>
            <a:ext cx="1593416" cy="161326"/>
          </a:xfrm>
          <a:prstGeom prst="rect">
            <a:avLst/>
          </a:prstGeom>
          <a:solidFill>
            <a:srgbClr val="B45309"/>
          </a:solidFill>
          <a:ln w="12700">
            <a:solidFill>
              <a:srgbClr val="B45309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4983480" y="2444061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0.5bn</a:t>
            </a:r>
            <a:endParaRPr lang="en-US" sz="800" dirty="0"/>
          </a:p>
        </p:txBody>
      </p:sp>
      <p:sp>
        <p:nvSpPr>
          <p:cNvPr id="26" name="Text 24"/>
          <p:cNvSpPr/>
          <p:nvPr/>
        </p:nvSpPr>
        <p:spPr>
          <a:xfrm>
            <a:off x="685800" y="2698786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Pink</a:t>
            </a:r>
            <a:endParaRPr lang="en-US" sz="850" dirty="0"/>
          </a:p>
        </p:txBody>
      </p:sp>
      <p:sp>
        <p:nvSpPr>
          <p:cNvPr id="27" name="Shape 25"/>
          <p:cNvSpPr/>
          <p:nvPr/>
        </p:nvSpPr>
        <p:spPr>
          <a:xfrm>
            <a:off x="2651760" y="2698786"/>
            <a:ext cx="1358664" cy="161326"/>
          </a:xfrm>
          <a:prstGeom prst="rect">
            <a:avLst/>
          </a:prstGeom>
          <a:solidFill>
            <a:srgbClr val="B45309"/>
          </a:solidFill>
          <a:ln w="12700">
            <a:solidFill>
              <a:srgbClr val="B45309"/>
            </a:solidFill>
            <a:prstDash val="solid"/>
          </a:ln>
        </p:spPr>
        <p:txBody>
          <a:bodyPr/>
          <a:p/>
        </p:txBody>
      </p:sp>
      <p:sp>
        <p:nvSpPr>
          <p:cNvPr id="28" name="Text 26"/>
          <p:cNvSpPr/>
          <p:nvPr/>
        </p:nvSpPr>
        <p:spPr>
          <a:xfrm>
            <a:off x="4983480" y="2698786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0.5bn</a:t>
            </a:r>
            <a:endParaRPr lang="en-US" sz="800" dirty="0"/>
          </a:p>
        </p:txBody>
      </p:sp>
      <p:sp>
        <p:nvSpPr>
          <p:cNvPr id="29" name="Text 27"/>
          <p:cNvSpPr/>
          <p:nvPr/>
        </p:nvSpPr>
        <p:spPr>
          <a:xfrm>
            <a:off x="685800" y="3547872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Green</a:t>
            </a:r>
            <a:endParaRPr lang="en-US" sz="850" dirty="0"/>
          </a:p>
        </p:txBody>
      </p:sp>
      <p:sp>
        <p:nvSpPr>
          <p:cNvPr id="30" name="Shape 28"/>
          <p:cNvSpPr/>
          <p:nvPr/>
        </p:nvSpPr>
        <p:spPr>
          <a:xfrm>
            <a:off x="2951683" y="3547872"/>
            <a:ext cx="775652" cy="152835"/>
          </a:xfrm>
          <a:prstGeom prst="rect">
            <a:avLst/>
          </a:prstGeom>
          <a:solidFill>
            <a:srgbClr val="15803D"/>
          </a:solidFill>
          <a:ln w="12700">
            <a:solidFill>
              <a:srgbClr val="15803D"/>
            </a:solidFill>
            <a:prstDash val="solid"/>
          </a:ln>
        </p:spPr>
        <p:txBody>
          <a:bodyPr/>
          <a:p/>
        </p:txBody>
      </p:sp>
      <p:sp>
        <p:nvSpPr>
          <p:cNvPr id="31" name="Text 29"/>
          <p:cNvSpPr/>
          <p:nvPr/>
        </p:nvSpPr>
        <p:spPr>
          <a:xfrm>
            <a:off x="5848502" y="354787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+0.4bn</a:t>
            </a:r>
            <a:endParaRPr lang="en-US" sz="800" dirty="0"/>
          </a:p>
        </p:txBody>
      </p:sp>
      <p:sp>
        <p:nvSpPr>
          <p:cNvPr id="32" name="Text 30"/>
          <p:cNvSpPr/>
          <p:nvPr/>
        </p:nvSpPr>
        <p:spPr>
          <a:xfrm>
            <a:off x="685800" y="3789535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Harshad Mehta Gang</a:t>
            </a:r>
            <a:endParaRPr lang="en-US" sz="850" dirty="0"/>
          </a:p>
        </p:txBody>
      </p:sp>
      <p:sp>
        <p:nvSpPr>
          <p:cNvPr id="33" name="Shape 31"/>
          <p:cNvSpPr/>
          <p:nvPr/>
        </p:nvSpPr>
        <p:spPr>
          <a:xfrm>
            <a:off x="146304" y="3789535"/>
            <a:ext cx="2805379" cy="152835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34" name="Text 32"/>
          <p:cNvSpPr/>
          <p:nvPr/>
        </p:nvSpPr>
        <p:spPr>
          <a:xfrm>
            <a:off x="5848502" y="3789535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-1.3bn</a:t>
            </a:r>
            <a:endParaRPr lang="en-US" sz="800" dirty="0"/>
          </a:p>
        </p:txBody>
      </p:sp>
      <p:sp>
        <p:nvSpPr>
          <p:cNvPr id="35" name="Text 33"/>
          <p:cNvSpPr/>
          <p:nvPr/>
        </p:nvSpPr>
        <p:spPr>
          <a:xfrm>
            <a:off x="685800" y="4031198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Lakshmi Chit Fund</a:t>
            </a:r>
            <a:endParaRPr lang="en-US" sz="850" dirty="0"/>
          </a:p>
        </p:txBody>
      </p:sp>
      <p:sp>
        <p:nvSpPr>
          <p:cNvPr id="36" name="Shape 34"/>
          <p:cNvSpPr/>
          <p:nvPr/>
        </p:nvSpPr>
        <p:spPr>
          <a:xfrm>
            <a:off x="2951683" y="4031198"/>
            <a:ext cx="46607" cy="152835"/>
          </a:xfrm>
          <a:prstGeom prst="rect">
            <a:avLst/>
          </a:prstGeom>
          <a:solidFill>
            <a:srgbClr val="15803D"/>
          </a:solidFill>
          <a:ln w="12700">
            <a:solidFill>
              <a:srgbClr val="15803D"/>
            </a:solidFill>
            <a:prstDash val="solid"/>
          </a:ln>
        </p:spPr>
        <p:txBody>
          <a:bodyPr/>
          <a:p/>
        </p:txBody>
      </p:sp>
      <p:sp>
        <p:nvSpPr>
          <p:cNvPr id="37" name="Text 35"/>
          <p:cNvSpPr/>
          <p:nvPr/>
        </p:nvSpPr>
        <p:spPr>
          <a:xfrm>
            <a:off x="5848502" y="4031198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+0.0bn</a:t>
            </a:r>
            <a:endParaRPr lang="en-US" sz="800" dirty="0"/>
          </a:p>
        </p:txBody>
      </p:sp>
      <p:sp>
        <p:nvSpPr>
          <p:cNvPr id="38" name="Text 36"/>
          <p:cNvSpPr/>
          <p:nvPr/>
        </p:nvSpPr>
        <p:spPr>
          <a:xfrm>
            <a:off x="685800" y="4272861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Big Bulls</a:t>
            </a:r>
            <a:endParaRPr lang="en-US" sz="850" dirty="0"/>
          </a:p>
        </p:txBody>
      </p:sp>
      <p:sp>
        <p:nvSpPr>
          <p:cNvPr id="39" name="Shape 37"/>
          <p:cNvSpPr/>
          <p:nvPr/>
        </p:nvSpPr>
        <p:spPr>
          <a:xfrm>
            <a:off x="2951683" y="4272861"/>
            <a:ext cx="283525" cy="152835"/>
          </a:xfrm>
          <a:prstGeom prst="rect">
            <a:avLst/>
          </a:prstGeom>
          <a:solidFill>
            <a:srgbClr val="15803D"/>
          </a:solidFill>
          <a:ln w="12700">
            <a:solidFill>
              <a:srgbClr val="15803D"/>
            </a:solidFill>
            <a:prstDash val="solid"/>
          </a:ln>
        </p:spPr>
        <p:txBody>
          <a:bodyPr/>
          <a:p/>
        </p:txBody>
      </p:sp>
      <p:sp>
        <p:nvSpPr>
          <p:cNvPr id="40" name="Text 38"/>
          <p:cNvSpPr/>
          <p:nvPr/>
        </p:nvSpPr>
        <p:spPr>
          <a:xfrm>
            <a:off x="5848502" y="4272861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+0.1bn</a:t>
            </a:r>
            <a:endParaRPr lang="en-US" sz="800" dirty="0"/>
          </a:p>
        </p:txBody>
      </p:sp>
      <p:sp>
        <p:nvSpPr>
          <p:cNvPr id="41" name="Text 39"/>
          <p:cNvSpPr/>
          <p:nvPr/>
        </p:nvSpPr>
        <p:spPr>
          <a:xfrm>
            <a:off x="685800" y="4514523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Grey</a:t>
            </a:r>
            <a:endParaRPr lang="en-US" sz="850" dirty="0"/>
          </a:p>
        </p:txBody>
      </p:sp>
      <p:sp>
        <p:nvSpPr>
          <p:cNvPr id="42" name="Shape 40"/>
          <p:cNvSpPr/>
          <p:nvPr/>
        </p:nvSpPr>
        <p:spPr>
          <a:xfrm>
            <a:off x="1351885" y="4514523"/>
            <a:ext cx="1599798" cy="152835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43" name="Text 41"/>
          <p:cNvSpPr/>
          <p:nvPr/>
        </p:nvSpPr>
        <p:spPr>
          <a:xfrm>
            <a:off x="5848502" y="4514523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-0.8bn</a:t>
            </a:r>
            <a:endParaRPr lang="en-US" sz="800" dirty="0"/>
          </a:p>
        </p:txBody>
      </p:sp>
      <p:sp>
        <p:nvSpPr>
          <p:cNvPr id="44" name="Text 42"/>
          <p:cNvSpPr/>
          <p:nvPr/>
        </p:nvSpPr>
        <p:spPr>
          <a:xfrm>
            <a:off x="685800" y="4756186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Akatsuki</a:t>
            </a:r>
            <a:endParaRPr lang="en-US" sz="850" dirty="0"/>
          </a:p>
        </p:txBody>
      </p:sp>
      <p:sp>
        <p:nvSpPr>
          <p:cNvPr id="45" name="Shape 43"/>
          <p:cNvSpPr/>
          <p:nvPr/>
        </p:nvSpPr>
        <p:spPr>
          <a:xfrm>
            <a:off x="2057942" y="4756186"/>
            <a:ext cx="893741" cy="152835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46" name="Text 44"/>
          <p:cNvSpPr/>
          <p:nvPr/>
        </p:nvSpPr>
        <p:spPr>
          <a:xfrm>
            <a:off x="5848502" y="4756186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-0.4bn</a:t>
            </a:r>
            <a:endParaRPr lang="en-US" sz="800" dirty="0"/>
          </a:p>
        </p:txBody>
      </p:sp>
      <p:sp>
        <p:nvSpPr>
          <p:cNvPr id="47" name="Text 45"/>
          <p:cNvSpPr/>
          <p:nvPr/>
        </p:nvSpPr>
        <p:spPr>
          <a:xfrm>
            <a:off x="685800" y="4997849"/>
            <a:ext cx="1828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Pink</a:t>
            </a:r>
            <a:endParaRPr lang="en-US" sz="850" dirty="0"/>
          </a:p>
        </p:txBody>
      </p:sp>
      <p:sp>
        <p:nvSpPr>
          <p:cNvPr id="48" name="Shape 46"/>
          <p:cNvSpPr/>
          <p:nvPr/>
        </p:nvSpPr>
        <p:spPr>
          <a:xfrm>
            <a:off x="2951683" y="4997849"/>
            <a:ext cx="190569" cy="152835"/>
          </a:xfrm>
          <a:prstGeom prst="rect">
            <a:avLst/>
          </a:prstGeom>
          <a:solidFill>
            <a:srgbClr val="15803D"/>
          </a:solidFill>
          <a:ln w="12700">
            <a:solidFill>
              <a:srgbClr val="15803D"/>
            </a:solidFill>
            <a:prstDash val="solid"/>
          </a:ln>
        </p:spPr>
        <p:txBody>
          <a:bodyPr/>
          <a:p/>
        </p:txBody>
      </p:sp>
      <p:sp>
        <p:nvSpPr>
          <p:cNvPr id="49" name="Text 47"/>
          <p:cNvSpPr/>
          <p:nvPr/>
        </p:nvSpPr>
        <p:spPr>
          <a:xfrm>
            <a:off x="5848502" y="4997849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+0.1bn</a:t>
            </a:r>
            <a:endParaRPr lang="en-US" sz="800" dirty="0"/>
          </a:p>
        </p:txBody>
      </p:sp>
      <p:sp>
        <p:nvSpPr>
          <p:cNvPr id="50" name="Shape 48"/>
          <p:cNvSpPr/>
          <p:nvPr/>
        </p:nvSpPr>
        <p:spPr>
          <a:xfrm>
            <a:off x="2951683" y="3520440"/>
            <a:ext cx="0" cy="178308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1" name="Text 49"/>
          <p:cNvSpPr/>
          <p:nvPr/>
        </p:nvSpPr>
        <p:spPr>
          <a:xfrm>
            <a:off x="6492240" y="1417320"/>
            <a:ext cx="4663440" cy="9144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Lakshmi Chit Fund carries the largest inventory balance.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Harshad Mehta Gang has the weakest cash flow before financing.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Inventory can be a strategic buffer only if it matches verified future demand.</a:t>
            </a:r>
            <a:endParaRPr lang="en-US" sz="1050" dirty="0"/>
          </a:p>
        </p:txBody>
      </p:sp>
      <p:sp>
        <p:nvSpPr>
          <p:cNvPr id="52" name="Text 50"/>
          <p:cNvSpPr/>
          <p:nvPr/>
        </p:nvSpPr>
        <p:spPr>
          <a:xfrm>
            <a:off x="6492240" y="3657600"/>
            <a:ext cx="466344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53" name="Text 51"/>
          <p:cNvSpPr/>
          <p:nvPr/>
        </p:nvSpPr>
        <p:spPr>
          <a:xfrm>
            <a:off x="6492240" y="3822192"/>
            <a:ext cx="46634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Cash flow tells whether the strategy can survive the time lag between spending and payoff.</a:t>
            </a:r>
            <a:endParaRPr lang="en-US" sz="850" dirty="0"/>
          </a:p>
        </p:txBody>
      </p:sp>
      <p:sp>
        <p:nvSpPr>
          <p:cNvPr id="54" name="Shape 52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55" name="Text 53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56" name="Text 54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When is inventory a warning signal?    › Which cash problem is temporary investment and which is operating weakness?</a:t>
            </a:r>
            <a:endParaRPr lang="en-US" sz="9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Financing risk and valuation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Risk changes the value of the same future cash flow.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• R3→R4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14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U1 R1–R4 Excel results; principal criterion: cumulative TSR (p.a.)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685800" y="1143000"/>
            <a:ext cx="1371600" cy="485775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722376" y="1188720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78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Team</a:t>
            </a:r>
            <a:endParaRPr lang="en-US" sz="780" dirty="0"/>
          </a:p>
        </p:txBody>
      </p:sp>
      <p:sp>
        <p:nvSpPr>
          <p:cNvPr id="10" name="Shape 8"/>
          <p:cNvSpPr/>
          <p:nvPr/>
        </p:nvSpPr>
        <p:spPr>
          <a:xfrm>
            <a:off x="2057400" y="1143000"/>
            <a:ext cx="1371600" cy="485775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1" name="Text 9"/>
          <p:cNvSpPr/>
          <p:nvPr/>
        </p:nvSpPr>
        <p:spPr>
          <a:xfrm>
            <a:off x="2093976" y="1188720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Credit</a:t>
            </a:r>
            <a:endParaRPr lang="en-US" sz="780" dirty="0"/>
          </a:p>
        </p:txBody>
      </p:sp>
      <p:sp>
        <p:nvSpPr>
          <p:cNvPr id="12" name="Shape 10"/>
          <p:cNvSpPr/>
          <p:nvPr/>
        </p:nvSpPr>
        <p:spPr>
          <a:xfrm>
            <a:off x="3429000" y="1143000"/>
            <a:ext cx="1371600" cy="485775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3465576" y="1188720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Short debt</a:t>
            </a:r>
            <a:endParaRPr lang="en-US" sz="780" dirty="0"/>
          </a:p>
        </p:txBody>
      </p:sp>
      <p:sp>
        <p:nvSpPr>
          <p:cNvPr id="14" name="Shape 12"/>
          <p:cNvSpPr/>
          <p:nvPr/>
        </p:nvSpPr>
        <p:spPr>
          <a:xfrm>
            <a:off x="4800600" y="1143000"/>
            <a:ext cx="1371600" cy="485775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5" name="Text 13"/>
          <p:cNvSpPr/>
          <p:nvPr/>
        </p:nvSpPr>
        <p:spPr>
          <a:xfrm>
            <a:off x="4837176" y="1188720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Market cap</a:t>
            </a:r>
            <a:endParaRPr lang="en-US" sz="780" dirty="0"/>
          </a:p>
        </p:txBody>
      </p:sp>
      <p:sp>
        <p:nvSpPr>
          <p:cNvPr id="16" name="Shape 14"/>
          <p:cNvSpPr/>
          <p:nvPr/>
        </p:nvSpPr>
        <p:spPr>
          <a:xfrm>
            <a:off x="6172200" y="1143000"/>
            <a:ext cx="1371600" cy="485775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6208776" y="1188720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Share price</a:t>
            </a:r>
            <a:endParaRPr lang="en-US" sz="780" dirty="0"/>
          </a:p>
        </p:txBody>
      </p:sp>
      <p:sp>
        <p:nvSpPr>
          <p:cNvPr id="18" name="Shape 16"/>
          <p:cNvSpPr/>
          <p:nvPr/>
        </p:nvSpPr>
        <p:spPr>
          <a:xfrm>
            <a:off x="685800" y="1628775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9" name="Text 17"/>
          <p:cNvSpPr/>
          <p:nvPr/>
        </p:nvSpPr>
        <p:spPr>
          <a:xfrm>
            <a:off x="722376" y="1674495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Green</a:t>
            </a:r>
            <a:endParaRPr lang="en-US" sz="780" dirty="0"/>
          </a:p>
        </p:txBody>
      </p:sp>
      <p:sp>
        <p:nvSpPr>
          <p:cNvPr id="20" name="Shape 18"/>
          <p:cNvSpPr/>
          <p:nvPr/>
        </p:nvSpPr>
        <p:spPr>
          <a:xfrm>
            <a:off x="2057400" y="1628775"/>
            <a:ext cx="1371600" cy="485775"/>
          </a:xfrm>
          <a:prstGeom prst="rect">
            <a:avLst/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2093976" y="1674495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BB-</a:t>
            </a:r>
            <a:endParaRPr lang="en-US" sz="780" dirty="0"/>
          </a:p>
        </p:txBody>
      </p:sp>
      <p:sp>
        <p:nvSpPr>
          <p:cNvPr id="22" name="Shape 20"/>
          <p:cNvSpPr/>
          <p:nvPr/>
        </p:nvSpPr>
        <p:spPr>
          <a:xfrm>
            <a:off x="3429000" y="1628775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3" name="Text 21"/>
          <p:cNvSpPr/>
          <p:nvPr/>
        </p:nvSpPr>
        <p:spPr>
          <a:xfrm>
            <a:off x="3465576" y="1674495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0m</a:t>
            </a:r>
            <a:endParaRPr lang="en-US" sz="780" dirty="0"/>
          </a:p>
        </p:txBody>
      </p:sp>
      <p:sp>
        <p:nvSpPr>
          <p:cNvPr id="24" name="Shape 22"/>
          <p:cNvSpPr/>
          <p:nvPr/>
        </p:nvSpPr>
        <p:spPr>
          <a:xfrm>
            <a:off x="4800600" y="1628775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4837176" y="1674495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5m</a:t>
            </a:r>
            <a:endParaRPr lang="en-US" sz="780" dirty="0"/>
          </a:p>
        </p:txBody>
      </p:sp>
      <p:sp>
        <p:nvSpPr>
          <p:cNvPr id="26" name="Shape 24"/>
          <p:cNvSpPr/>
          <p:nvPr/>
        </p:nvSpPr>
        <p:spPr>
          <a:xfrm>
            <a:off x="6172200" y="1628775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7" name="Text 25"/>
          <p:cNvSpPr/>
          <p:nvPr/>
        </p:nvSpPr>
        <p:spPr>
          <a:xfrm>
            <a:off x="6208776" y="1674495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175.6</a:t>
            </a:r>
            <a:endParaRPr lang="en-US" sz="780" dirty="0"/>
          </a:p>
        </p:txBody>
      </p:sp>
      <p:sp>
        <p:nvSpPr>
          <p:cNvPr id="28" name="Shape 26"/>
          <p:cNvSpPr/>
          <p:nvPr/>
        </p:nvSpPr>
        <p:spPr>
          <a:xfrm>
            <a:off x="685800" y="2114550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9" name="Text 27"/>
          <p:cNvSpPr/>
          <p:nvPr/>
        </p:nvSpPr>
        <p:spPr>
          <a:xfrm>
            <a:off x="722376" y="2160270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Harshad Mehta Gang</a:t>
            </a:r>
            <a:endParaRPr lang="en-US" sz="780" dirty="0"/>
          </a:p>
        </p:txBody>
      </p:sp>
      <p:sp>
        <p:nvSpPr>
          <p:cNvPr id="30" name="Shape 28"/>
          <p:cNvSpPr/>
          <p:nvPr/>
        </p:nvSpPr>
        <p:spPr>
          <a:xfrm>
            <a:off x="2057400" y="2114550"/>
            <a:ext cx="1371600" cy="485775"/>
          </a:xfrm>
          <a:prstGeom prst="rect">
            <a:avLst/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1" name="Text 29"/>
          <p:cNvSpPr/>
          <p:nvPr/>
        </p:nvSpPr>
        <p:spPr>
          <a:xfrm>
            <a:off x="2093976" y="2160270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BB-</a:t>
            </a:r>
            <a:endParaRPr lang="en-US" sz="780" dirty="0"/>
          </a:p>
        </p:txBody>
      </p:sp>
      <p:sp>
        <p:nvSpPr>
          <p:cNvPr id="32" name="Shape 30"/>
          <p:cNvSpPr/>
          <p:nvPr/>
        </p:nvSpPr>
        <p:spPr>
          <a:xfrm>
            <a:off x="3429000" y="2114550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3" name="Text 31"/>
          <p:cNvSpPr/>
          <p:nvPr/>
        </p:nvSpPr>
        <p:spPr>
          <a:xfrm>
            <a:off x="3465576" y="2160270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0m</a:t>
            </a:r>
            <a:endParaRPr lang="en-US" sz="780" dirty="0"/>
          </a:p>
        </p:txBody>
      </p:sp>
      <p:sp>
        <p:nvSpPr>
          <p:cNvPr id="34" name="Shape 32"/>
          <p:cNvSpPr/>
          <p:nvPr/>
        </p:nvSpPr>
        <p:spPr>
          <a:xfrm>
            <a:off x="4800600" y="2114550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5" name="Text 33"/>
          <p:cNvSpPr/>
          <p:nvPr/>
        </p:nvSpPr>
        <p:spPr>
          <a:xfrm>
            <a:off x="4837176" y="2160270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3m</a:t>
            </a:r>
            <a:endParaRPr lang="en-US" sz="780" dirty="0"/>
          </a:p>
        </p:txBody>
      </p:sp>
      <p:sp>
        <p:nvSpPr>
          <p:cNvPr id="36" name="Shape 34"/>
          <p:cNvSpPr/>
          <p:nvPr/>
        </p:nvSpPr>
        <p:spPr>
          <a:xfrm>
            <a:off x="6172200" y="2114550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7" name="Text 35"/>
          <p:cNvSpPr/>
          <p:nvPr/>
        </p:nvSpPr>
        <p:spPr>
          <a:xfrm>
            <a:off x="6208776" y="2160270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70.3</a:t>
            </a:r>
            <a:endParaRPr lang="en-US" sz="780" dirty="0"/>
          </a:p>
        </p:txBody>
      </p:sp>
      <p:sp>
        <p:nvSpPr>
          <p:cNvPr id="38" name="Shape 36"/>
          <p:cNvSpPr/>
          <p:nvPr/>
        </p:nvSpPr>
        <p:spPr>
          <a:xfrm>
            <a:off x="685800" y="2600325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9" name="Text 37"/>
          <p:cNvSpPr/>
          <p:nvPr/>
        </p:nvSpPr>
        <p:spPr>
          <a:xfrm>
            <a:off x="722376" y="2646045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Lakshmi Chit Fund</a:t>
            </a:r>
            <a:endParaRPr lang="en-US" sz="780" dirty="0"/>
          </a:p>
        </p:txBody>
      </p:sp>
      <p:sp>
        <p:nvSpPr>
          <p:cNvPr id="40" name="Shape 38"/>
          <p:cNvSpPr/>
          <p:nvPr/>
        </p:nvSpPr>
        <p:spPr>
          <a:xfrm>
            <a:off x="2057400" y="2600325"/>
            <a:ext cx="1371600" cy="485775"/>
          </a:xfrm>
          <a:prstGeom prst="rect">
            <a:avLst/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1" name="Text 39"/>
          <p:cNvSpPr/>
          <p:nvPr/>
        </p:nvSpPr>
        <p:spPr>
          <a:xfrm>
            <a:off x="2093976" y="2646045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</a:t>
            </a:r>
            <a:endParaRPr lang="en-US" sz="780" dirty="0"/>
          </a:p>
        </p:txBody>
      </p:sp>
      <p:sp>
        <p:nvSpPr>
          <p:cNvPr id="42" name="Shape 40"/>
          <p:cNvSpPr/>
          <p:nvPr/>
        </p:nvSpPr>
        <p:spPr>
          <a:xfrm>
            <a:off x="3429000" y="2600325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3" name="Text 41"/>
          <p:cNvSpPr/>
          <p:nvPr/>
        </p:nvSpPr>
        <p:spPr>
          <a:xfrm>
            <a:off x="3465576" y="2646045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4m</a:t>
            </a:r>
            <a:endParaRPr lang="en-US" sz="780" dirty="0"/>
          </a:p>
        </p:txBody>
      </p:sp>
      <p:sp>
        <p:nvSpPr>
          <p:cNvPr id="44" name="Shape 42"/>
          <p:cNvSpPr/>
          <p:nvPr/>
        </p:nvSpPr>
        <p:spPr>
          <a:xfrm>
            <a:off x="4800600" y="2600325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5" name="Text 43"/>
          <p:cNvSpPr/>
          <p:nvPr/>
        </p:nvSpPr>
        <p:spPr>
          <a:xfrm>
            <a:off x="4837176" y="2646045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2m</a:t>
            </a:r>
            <a:endParaRPr lang="en-US" sz="780" dirty="0"/>
          </a:p>
        </p:txBody>
      </p:sp>
      <p:sp>
        <p:nvSpPr>
          <p:cNvPr id="46" name="Shape 44"/>
          <p:cNvSpPr/>
          <p:nvPr/>
        </p:nvSpPr>
        <p:spPr>
          <a:xfrm>
            <a:off x="6172200" y="2600325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7" name="Text 45"/>
          <p:cNvSpPr/>
          <p:nvPr/>
        </p:nvSpPr>
        <p:spPr>
          <a:xfrm>
            <a:off x="6208776" y="2646045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58.6</a:t>
            </a:r>
            <a:endParaRPr lang="en-US" sz="780" dirty="0"/>
          </a:p>
        </p:txBody>
      </p:sp>
      <p:sp>
        <p:nvSpPr>
          <p:cNvPr id="48" name="Shape 46"/>
          <p:cNvSpPr/>
          <p:nvPr/>
        </p:nvSpPr>
        <p:spPr>
          <a:xfrm>
            <a:off x="685800" y="3086100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9" name="Text 47"/>
          <p:cNvSpPr/>
          <p:nvPr/>
        </p:nvSpPr>
        <p:spPr>
          <a:xfrm>
            <a:off x="722376" y="3131820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Big Bulls</a:t>
            </a:r>
            <a:endParaRPr lang="en-US" sz="780" dirty="0"/>
          </a:p>
        </p:txBody>
      </p:sp>
      <p:sp>
        <p:nvSpPr>
          <p:cNvPr id="50" name="Shape 48"/>
          <p:cNvSpPr/>
          <p:nvPr/>
        </p:nvSpPr>
        <p:spPr>
          <a:xfrm>
            <a:off x="2057400" y="3086100"/>
            <a:ext cx="1371600" cy="485775"/>
          </a:xfrm>
          <a:prstGeom prst="rect">
            <a:avLst/>
          </a:prstGeom>
          <a:solidFill>
            <a:srgbClr val="ECFDF3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1" name="Text 49"/>
          <p:cNvSpPr/>
          <p:nvPr/>
        </p:nvSpPr>
        <p:spPr>
          <a:xfrm>
            <a:off x="2093976" y="3131820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AA+</a:t>
            </a:r>
            <a:endParaRPr lang="en-US" sz="780" dirty="0"/>
          </a:p>
        </p:txBody>
      </p:sp>
      <p:sp>
        <p:nvSpPr>
          <p:cNvPr id="52" name="Shape 50"/>
          <p:cNvSpPr/>
          <p:nvPr/>
        </p:nvSpPr>
        <p:spPr>
          <a:xfrm>
            <a:off x="3429000" y="3086100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3" name="Text 51"/>
          <p:cNvSpPr/>
          <p:nvPr/>
        </p:nvSpPr>
        <p:spPr>
          <a:xfrm>
            <a:off x="3465576" y="3131820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0m</a:t>
            </a:r>
            <a:endParaRPr lang="en-US" sz="780" dirty="0"/>
          </a:p>
        </p:txBody>
      </p:sp>
      <p:sp>
        <p:nvSpPr>
          <p:cNvPr id="54" name="Shape 52"/>
          <p:cNvSpPr/>
          <p:nvPr/>
        </p:nvSpPr>
        <p:spPr>
          <a:xfrm>
            <a:off x="4800600" y="3086100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5" name="Text 53"/>
          <p:cNvSpPr/>
          <p:nvPr/>
        </p:nvSpPr>
        <p:spPr>
          <a:xfrm>
            <a:off x="4837176" y="3131820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8m</a:t>
            </a:r>
            <a:endParaRPr lang="en-US" sz="780" dirty="0"/>
          </a:p>
        </p:txBody>
      </p:sp>
      <p:sp>
        <p:nvSpPr>
          <p:cNvPr id="56" name="Shape 54"/>
          <p:cNvSpPr/>
          <p:nvPr/>
        </p:nvSpPr>
        <p:spPr>
          <a:xfrm>
            <a:off x="6172200" y="3086100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7" name="Text 55"/>
          <p:cNvSpPr/>
          <p:nvPr/>
        </p:nvSpPr>
        <p:spPr>
          <a:xfrm>
            <a:off x="6208776" y="3131820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230.8</a:t>
            </a:r>
            <a:endParaRPr lang="en-US" sz="780" dirty="0"/>
          </a:p>
        </p:txBody>
      </p:sp>
      <p:sp>
        <p:nvSpPr>
          <p:cNvPr id="58" name="Shape 56"/>
          <p:cNvSpPr/>
          <p:nvPr/>
        </p:nvSpPr>
        <p:spPr>
          <a:xfrm>
            <a:off x="685800" y="3571875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9" name="Text 57"/>
          <p:cNvSpPr/>
          <p:nvPr/>
        </p:nvSpPr>
        <p:spPr>
          <a:xfrm>
            <a:off x="722376" y="3617595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Grey</a:t>
            </a:r>
            <a:endParaRPr lang="en-US" sz="780" dirty="0"/>
          </a:p>
        </p:txBody>
      </p:sp>
      <p:sp>
        <p:nvSpPr>
          <p:cNvPr id="60" name="Shape 58"/>
          <p:cNvSpPr/>
          <p:nvPr/>
        </p:nvSpPr>
        <p:spPr>
          <a:xfrm>
            <a:off x="2057400" y="3571875"/>
            <a:ext cx="1371600" cy="485775"/>
          </a:xfrm>
          <a:prstGeom prst="rect">
            <a:avLst/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1" name="Text 59"/>
          <p:cNvSpPr/>
          <p:nvPr/>
        </p:nvSpPr>
        <p:spPr>
          <a:xfrm>
            <a:off x="2093976" y="3617595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</a:t>
            </a:r>
            <a:endParaRPr lang="en-US" sz="780" dirty="0"/>
          </a:p>
        </p:txBody>
      </p:sp>
      <p:sp>
        <p:nvSpPr>
          <p:cNvPr id="62" name="Shape 60"/>
          <p:cNvSpPr/>
          <p:nvPr/>
        </p:nvSpPr>
        <p:spPr>
          <a:xfrm>
            <a:off x="3429000" y="3571875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3" name="Text 61"/>
          <p:cNvSpPr/>
          <p:nvPr/>
        </p:nvSpPr>
        <p:spPr>
          <a:xfrm>
            <a:off x="3465576" y="3617595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1m</a:t>
            </a:r>
            <a:endParaRPr lang="en-US" sz="780" dirty="0"/>
          </a:p>
        </p:txBody>
      </p:sp>
      <p:sp>
        <p:nvSpPr>
          <p:cNvPr id="64" name="Shape 62"/>
          <p:cNvSpPr/>
          <p:nvPr/>
        </p:nvSpPr>
        <p:spPr>
          <a:xfrm>
            <a:off x="4800600" y="3571875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5" name="Text 63"/>
          <p:cNvSpPr/>
          <p:nvPr/>
        </p:nvSpPr>
        <p:spPr>
          <a:xfrm>
            <a:off x="4837176" y="3617595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5m</a:t>
            </a:r>
            <a:endParaRPr lang="en-US" sz="780" dirty="0"/>
          </a:p>
        </p:txBody>
      </p:sp>
      <p:sp>
        <p:nvSpPr>
          <p:cNvPr id="66" name="Shape 64"/>
          <p:cNvSpPr/>
          <p:nvPr/>
        </p:nvSpPr>
        <p:spPr>
          <a:xfrm>
            <a:off x="6172200" y="3571875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7" name="Text 65"/>
          <p:cNvSpPr/>
          <p:nvPr/>
        </p:nvSpPr>
        <p:spPr>
          <a:xfrm>
            <a:off x="6208776" y="3617595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155.3</a:t>
            </a:r>
            <a:endParaRPr lang="en-US" sz="780" dirty="0"/>
          </a:p>
        </p:txBody>
      </p:sp>
      <p:sp>
        <p:nvSpPr>
          <p:cNvPr id="68" name="Shape 66"/>
          <p:cNvSpPr/>
          <p:nvPr/>
        </p:nvSpPr>
        <p:spPr>
          <a:xfrm>
            <a:off x="685800" y="4057650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9" name="Text 67"/>
          <p:cNvSpPr/>
          <p:nvPr/>
        </p:nvSpPr>
        <p:spPr>
          <a:xfrm>
            <a:off x="722376" y="4103370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Akatsuki</a:t>
            </a:r>
            <a:endParaRPr lang="en-US" sz="780" dirty="0"/>
          </a:p>
        </p:txBody>
      </p:sp>
      <p:sp>
        <p:nvSpPr>
          <p:cNvPr id="70" name="Shape 68"/>
          <p:cNvSpPr/>
          <p:nvPr/>
        </p:nvSpPr>
        <p:spPr>
          <a:xfrm>
            <a:off x="2057400" y="4057650"/>
            <a:ext cx="1371600" cy="485775"/>
          </a:xfrm>
          <a:prstGeom prst="rect">
            <a:avLst/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71" name="Text 69"/>
          <p:cNvSpPr/>
          <p:nvPr/>
        </p:nvSpPr>
        <p:spPr>
          <a:xfrm>
            <a:off x="2093976" y="4103370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</a:t>
            </a:r>
            <a:endParaRPr lang="en-US" sz="780" dirty="0"/>
          </a:p>
        </p:txBody>
      </p:sp>
      <p:sp>
        <p:nvSpPr>
          <p:cNvPr id="72" name="Shape 70"/>
          <p:cNvSpPr/>
          <p:nvPr/>
        </p:nvSpPr>
        <p:spPr>
          <a:xfrm>
            <a:off x="3429000" y="4057650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73" name="Text 71"/>
          <p:cNvSpPr/>
          <p:nvPr/>
        </p:nvSpPr>
        <p:spPr>
          <a:xfrm>
            <a:off x="3465576" y="4103370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1m</a:t>
            </a:r>
            <a:endParaRPr lang="en-US" sz="780" dirty="0"/>
          </a:p>
        </p:txBody>
      </p:sp>
      <p:sp>
        <p:nvSpPr>
          <p:cNvPr id="74" name="Shape 72"/>
          <p:cNvSpPr/>
          <p:nvPr/>
        </p:nvSpPr>
        <p:spPr>
          <a:xfrm>
            <a:off x="4800600" y="4057650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75" name="Text 73"/>
          <p:cNvSpPr/>
          <p:nvPr/>
        </p:nvSpPr>
        <p:spPr>
          <a:xfrm>
            <a:off x="4837176" y="4103370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5m</a:t>
            </a:r>
            <a:endParaRPr lang="en-US" sz="780" dirty="0"/>
          </a:p>
        </p:txBody>
      </p:sp>
      <p:sp>
        <p:nvSpPr>
          <p:cNvPr id="76" name="Shape 74"/>
          <p:cNvSpPr/>
          <p:nvPr/>
        </p:nvSpPr>
        <p:spPr>
          <a:xfrm>
            <a:off x="6172200" y="4057650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77" name="Text 75"/>
          <p:cNvSpPr/>
          <p:nvPr/>
        </p:nvSpPr>
        <p:spPr>
          <a:xfrm>
            <a:off x="6208776" y="4103370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171.1</a:t>
            </a:r>
            <a:endParaRPr lang="en-US" sz="780" dirty="0"/>
          </a:p>
        </p:txBody>
      </p:sp>
      <p:sp>
        <p:nvSpPr>
          <p:cNvPr id="78" name="Shape 76"/>
          <p:cNvSpPr/>
          <p:nvPr/>
        </p:nvSpPr>
        <p:spPr>
          <a:xfrm>
            <a:off x="685800" y="4543425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79" name="Text 77"/>
          <p:cNvSpPr/>
          <p:nvPr/>
        </p:nvSpPr>
        <p:spPr>
          <a:xfrm>
            <a:off x="722376" y="4589145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Pink</a:t>
            </a:r>
            <a:endParaRPr lang="en-US" sz="780" dirty="0"/>
          </a:p>
        </p:txBody>
      </p:sp>
      <p:sp>
        <p:nvSpPr>
          <p:cNvPr id="80" name="Shape 78"/>
          <p:cNvSpPr/>
          <p:nvPr/>
        </p:nvSpPr>
        <p:spPr>
          <a:xfrm>
            <a:off x="2057400" y="4543425"/>
            <a:ext cx="1371600" cy="485775"/>
          </a:xfrm>
          <a:prstGeom prst="rect">
            <a:avLst/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81" name="Text 79"/>
          <p:cNvSpPr/>
          <p:nvPr/>
        </p:nvSpPr>
        <p:spPr>
          <a:xfrm>
            <a:off x="2093976" y="4589145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CCC+</a:t>
            </a:r>
            <a:endParaRPr lang="en-US" sz="780" dirty="0"/>
          </a:p>
        </p:txBody>
      </p:sp>
      <p:sp>
        <p:nvSpPr>
          <p:cNvPr id="82" name="Shape 80"/>
          <p:cNvSpPr/>
          <p:nvPr/>
        </p:nvSpPr>
        <p:spPr>
          <a:xfrm>
            <a:off x="3429000" y="4543425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83" name="Text 81"/>
          <p:cNvSpPr/>
          <p:nvPr/>
        </p:nvSpPr>
        <p:spPr>
          <a:xfrm>
            <a:off x="3465576" y="4589145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0m</a:t>
            </a:r>
            <a:endParaRPr lang="en-US" sz="780" dirty="0"/>
          </a:p>
        </p:txBody>
      </p:sp>
      <p:sp>
        <p:nvSpPr>
          <p:cNvPr id="84" name="Shape 82"/>
          <p:cNvSpPr/>
          <p:nvPr/>
        </p:nvSpPr>
        <p:spPr>
          <a:xfrm>
            <a:off x="4800600" y="4543425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85" name="Text 83"/>
          <p:cNvSpPr/>
          <p:nvPr/>
        </p:nvSpPr>
        <p:spPr>
          <a:xfrm>
            <a:off x="4837176" y="4589145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4m</a:t>
            </a:r>
            <a:endParaRPr lang="en-US" sz="780" dirty="0"/>
          </a:p>
        </p:txBody>
      </p:sp>
      <p:sp>
        <p:nvSpPr>
          <p:cNvPr id="86" name="Shape 84"/>
          <p:cNvSpPr/>
          <p:nvPr/>
        </p:nvSpPr>
        <p:spPr>
          <a:xfrm>
            <a:off x="6172200" y="4543425"/>
            <a:ext cx="1371600" cy="485775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87" name="Text 85"/>
          <p:cNvSpPr/>
          <p:nvPr/>
        </p:nvSpPr>
        <p:spPr>
          <a:xfrm>
            <a:off x="6208776" y="4589145"/>
            <a:ext cx="1298448" cy="39433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124.7</a:t>
            </a:r>
            <a:endParaRPr lang="en-US" sz="780" dirty="0"/>
          </a:p>
        </p:txBody>
      </p:sp>
      <p:sp>
        <p:nvSpPr>
          <p:cNvPr id="88" name="Text 86"/>
          <p:cNvSpPr/>
          <p:nvPr/>
        </p:nvSpPr>
        <p:spPr>
          <a:xfrm>
            <a:off x="7818120" y="1417320"/>
            <a:ext cx="3657600" cy="10058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Highest market capitalisation: Big Bulls.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Largest unplanned short-term debt: Lakshmi Chit Fund.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Credit rating and debt enter valuation by raising required return and reducing equity value.</a:t>
            </a:r>
            <a:endParaRPr lang="en-US" sz="1050" dirty="0"/>
          </a:p>
        </p:txBody>
      </p:sp>
      <p:sp>
        <p:nvSpPr>
          <p:cNvPr id="89" name="Text 87"/>
          <p:cNvSpPr/>
          <p:nvPr/>
        </p:nvSpPr>
        <p:spPr>
          <a:xfrm>
            <a:off x="7818120" y="3657600"/>
            <a:ext cx="3657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90" name="Text 88"/>
          <p:cNvSpPr/>
          <p:nvPr/>
        </p:nvSpPr>
        <p:spPr>
          <a:xfrm>
            <a:off x="7818120" y="3822192"/>
            <a:ext cx="36576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Valuation: expected cash flows → risk adjustment → enterprise value → debt/cash adjustment → equity value → share price → TSR.</a:t>
            </a:r>
            <a:endParaRPr lang="en-US" sz="850" dirty="0"/>
          </a:p>
        </p:txBody>
      </p:sp>
      <p:sp>
        <p:nvSpPr>
          <p:cNvPr id="91" name="Shape 89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92" name="Text 90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93" name="Text 91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Why can the same profit be worth less under higher risk?    › Is debt here planned leverage or emergency financing?</a:t>
            </a:r>
            <a:endParaRPr lang="en-US" sz="9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Relative scorecard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compact view of who improved where from Round 3 to Round 4.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• R3→R4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15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U1 R1–R4 Excel results; principal criterion: cumulative TSR (p.a.)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594360" y="1097280"/>
            <a:ext cx="914400" cy="52578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630936" y="114300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78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Team</a:t>
            </a:r>
            <a:endParaRPr lang="en-US" sz="780" dirty="0"/>
          </a:p>
        </p:txBody>
      </p:sp>
      <p:sp>
        <p:nvSpPr>
          <p:cNvPr id="10" name="Shape 8"/>
          <p:cNvSpPr/>
          <p:nvPr/>
        </p:nvSpPr>
        <p:spPr>
          <a:xfrm>
            <a:off x="1508760" y="1097280"/>
            <a:ext cx="914400" cy="52578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1" name="Text 9"/>
          <p:cNvSpPr/>
          <p:nvPr/>
        </p:nvSpPr>
        <p:spPr>
          <a:xfrm>
            <a:off x="1545336" y="114300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Rank</a:t>
            </a:r>
            <a:endParaRPr lang="en-US" sz="780" dirty="0"/>
          </a:p>
        </p:txBody>
      </p:sp>
      <p:sp>
        <p:nvSpPr>
          <p:cNvPr id="12" name="Shape 10"/>
          <p:cNvSpPr/>
          <p:nvPr/>
        </p:nvSpPr>
        <p:spPr>
          <a:xfrm>
            <a:off x="2423160" y="1097280"/>
            <a:ext cx="914400" cy="52578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2459736" y="114300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Sales</a:t>
            </a:r>
            <a:endParaRPr lang="en-US" sz="780" dirty="0"/>
          </a:p>
        </p:txBody>
      </p:sp>
      <p:sp>
        <p:nvSpPr>
          <p:cNvPr id="14" name="Shape 12"/>
          <p:cNvSpPr/>
          <p:nvPr/>
        </p:nvSpPr>
        <p:spPr>
          <a:xfrm>
            <a:off x="3337560" y="1097280"/>
            <a:ext cx="914400" cy="52578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5" name="Text 13"/>
          <p:cNvSpPr/>
          <p:nvPr/>
        </p:nvSpPr>
        <p:spPr>
          <a:xfrm>
            <a:off x="3374136" y="114300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Profit</a:t>
            </a:r>
            <a:endParaRPr lang="en-US" sz="780" dirty="0"/>
          </a:p>
        </p:txBody>
      </p:sp>
      <p:sp>
        <p:nvSpPr>
          <p:cNvPr id="16" name="Shape 14"/>
          <p:cNvSpPr/>
          <p:nvPr/>
        </p:nvSpPr>
        <p:spPr>
          <a:xfrm>
            <a:off x="4251960" y="1097280"/>
            <a:ext cx="914400" cy="52578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4288536" y="114300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Share</a:t>
            </a:r>
            <a:endParaRPr lang="en-US" sz="780" dirty="0"/>
          </a:p>
        </p:txBody>
      </p:sp>
      <p:sp>
        <p:nvSpPr>
          <p:cNvPr id="18" name="Shape 16"/>
          <p:cNvSpPr/>
          <p:nvPr/>
        </p:nvSpPr>
        <p:spPr>
          <a:xfrm>
            <a:off x="5166360" y="1097280"/>
            <a:ext cx="914400" cy="52578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9" name="Text 17"/>
          <p:cNvSpPr/>
          <p:nvPr/>
        </p:nvSpPr>
        <p:spPr>
          <a:xfrm>
            <a:off x="5202936" y="114300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ROS</a:t>
            </a:r>
            <a:endParaRPr lang="en-US" sz="780" dirty="0"/>
          </a:p>
        </p:txBody>
      </p:sp>
      <p:sp>
        <p:nvSpPr>
          <p:cNvPr id="20" name="Shape 18"/>
          <p:cNvSpPr/>
          <p:nvPr/>
        </p:nvSpPr>
        <p:spPr>
          <a:xfrm>
            <a:off x="6080760" y="1097280"/>
            <a:ext cx="914400" cy="52578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6117336" y="114300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ROCE</a:t>
            </a:r>
            <a:endParaRPr lang="en-US" sz="780" dirty="0"/>
          </a:p>
        </p:txBody>
      </p:sp>
      <p:sp>
        <p:nvSpPr>
          <p:cNvPr id="22" name="Shape 20"/>
          <p:cNvSpPr/>
          <p:nvPr/>
        </p:nvSpPr>
        <p:spPr>
          <a:xfrm>
            <a:off x="6995160" y="1097280"/>
            <a:ext cx="914400" cy="52578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3" name="Text 21"/>
          <p:cNvSpPr/>
          <p:nvPr/>
        </p:nvSpPr>
        <p:spPr>
          <a:xfrm>
            <a:off x="7031736" y="114300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Risk</a:t>
            </a:r>
            <a:endParaRPr lang="en-US" sz="780" dirty="0"/>
          </a:p>
        </p:txBody>
      </p:sp>
      <p:sp>
        <p:nvSpPr>
          <p:cNvPr id="24" name="Shape 22"/>
          <p:cNvSpPr/>
          <p:nvPr/>
        </p:nvSpPr>
        <p:spPr>
          <a:xfrm>
            <a:off x="594360" y="1623060"/>
            <a:ext cx="914400" cy="52578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630936" y="166878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Green</a:t>
            </a:r>
            <a:endParaRPr lang="en-US" sz="780" dirty="0"/>
          </a:p>
        </p:txBody>
      </p:sp>
      <p:sp>
        <p:nvSpPr>
          <p:cNvPr id="26" name="Shape 24"/>
          <p:cNvSpPr/>
          <p:nvPr/>
        </p:nvSpPr>
        <p:spPr>
          <a:xfrm>
            <a:off x="1508760" y="1623060"/>
            <a:ext cx="914400" cy="525780"/>
          </a:xfrm>
          <a:prstGeom prst="rect">
            <a:avLst/>
          </a:prstGeom>
          <a:solidFill>
            <a:srgbClr val="ECFDF3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7" name="Text 25"/>
          <p:cNvSpPr/>
          <p:nvPr/>
        </p:nvSpPr>
        <p:spPr>
          <a:xfrm>
            <a:off x="1545336" y="166878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++</a:t>
            </a:r>
            <a:endParaRPr lang="en-US" sz="780" dirty="0"/>
          </a:p>
        </p:txBody>
      </p:sp>
      <p:sp>
        <p:nvSpPr>
          <p:cNvPr id="28" name="Shape 26"/>
          <p:cNvSpPr/>
          <p:nvPr/>
        </p:nvSpPr>
        <p:spPr>
          <a:xfrm>
            <a:off x="2423160" y="1623060"/>
            <a:ext cx="914400" cy="525780"/>
          </a:xfrm>
          <a:prstGeom prst="rect">
            <a:avLst/>
          </a:prstGeom>
          <a:solidFill>
            <a:srgbClr val="ECFDF3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9" name="Text 27"/>
          <p:cNvSpPr/>
          <p:nvPr/>
        </p:nvSpPr>
        <p:spPr>
          <a:xfrm>
            <a:off x="2459736" y="166878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++</a:t>
            </a:r>
            <a:endParaRPr lang="en-US" sz="780" dirty="0"/>
          </a:p>
        </p:txBody>
      </p:sp>
      <p:sp>
        <p:nvSpPr>
          <p:cNvPr id="30" name="Shape 28"/>
          <p:cNvSpPr/>
          <p:nvPr/>
        </p:nvSpPr>
        <p:spPr>
          <a:xfrm>
            <a:off x="3337560" y="1623060"/>
            <a:ext cx="914400" cy="525780"/>
          </a:xfrm>
          <a:prstGeom prst="rect">
            <a:avLst/>
          </a:prstGeom>
          <a:solidFill>
            <a:srgbClr val="ECFDF3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1" name="Text 29"/>
          <p:cNvSpPr/>
          <p:nvPr/>
        </p:nvSpPr>
        <p:spPr>
          <a:xfrm>
            <a:off x="3374136" y="166878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++</a:t>
            </a:r>
            <a:endParaRPr lang="en-US" sz="780" dirty="0"/>
          </a:p>
        </p:txBody>
      </p:sp>
      <p:sp>
        <p:nvSpPr>
          <p:cNvPr id="32" name="Shape 30"/>
          <p:cNvSpPr/>
          <p:nvPr/>
        </p:nvSpPr>
        <p:spPr>
          <a:xfrm>
            <a:off x="4251960" y="1623060"/>
            <a:ext cx="914400" cy="525780"/>
          </a:xfrm>
          <a:prstGeom prst="rect">
            <a:avLst/>
          </a:prstGeom>
          <a:solidFill>
            <a:srgbClr val="E8F7EE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3" name="Text 31"/>
          <p:cNvSpPr/>
          <p:nvPr/>
        </p:nvSpPr>
        <p:spPr>
          <a:xfrm>
            <a:off x="4288536" y="166878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</a:t>
            </a:r>
            <a:endParaRPr lang="en-US" sz="780" dirty="0"/>
          </a:p>
        </p:txBody>
      </p:sp>
      <p:sp>
        <p:nvSpPr>
          <p:cNvPr id="34" name="Shape 32"/>
          <p:cNvSpPr/>
          <p:nvPr/>
        </p:nvSpPr>
        <p:spPr>
          <a:xfrm>
            <a:off x="5166360" y="1623060"/>
            <a:ext cx="914400" cy="525780"/>
          </a:xfrm>
          <a:prstGeom prst="rect">
            <a:avLst/>
          </a:prstGeom>
          <a:solidFill>
            <a:srgbClr val="ECFDF3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5" name="Text 33"/>
          <p:cNvSpPr/>
          <p:nvPr/>
        </p:nvSpPr>
        <p:spPr>
          <a:xfrm>
            <a:off x="5202936" y="166878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++</a:t>
            </a:r>
            <a:endParaRPr lang="en-US" sz="780" dirty="0"/>
          </a:p>
        </p:txBody>
      </p:sp>
      <p:sp>
        <p:nvSpPr>
          <p:cNvPr id="36" name="Shape 34"/>
          <p:cNvSpPr/>
          <p:nvPr/>
        </p:nvSpPr>
        <p:spPr>
          <a:xfrm>
            <a:off x="6080760" y="1623060"/>
            <a:ext cx="914400" cy="525780"/>
          </a:xfrm>
          <a:prstGeom prst="rect">
            <a:avLst/>
          </a:prstGeom>
          <a:solidFill>
            <a:srgbClr val="ECFDF3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7" name="Text 35"/>
          <p:cNvSpPr/>
          <p:nvPr/>
        </p:nvSpPr>
        <p:spPr>
          <a:xfrm>
            <a:off x="6117336" y="166878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++</a:t>
            </a:r>
            <a:endParaRPr lang="en-US" sz="780" dirty="0"/>
          </a:p>
        </p:txBody>
      </p:sp>
      <p:sp>
        <p:nvSpPr>
          <p:cNvPr id="38" name="Shape 36"/>
          <p:cNvSpPr/>
          <p:nvPr/>
        </p:nvSpPr>
        <p:spPr>
          <a:xfrm>
            <a:off x="6995160" y="1623060"/>
            <a:ext cx="914400" cy="525780"/>
          </a:xfrm>
          <a:prstGeom prst="rect">
            <a:avLst/>
          </a:prstGeom>
          <a:solidFill>
            <a:srgbClr val="ECFDF3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9" name="Text 37"/>
          <p:cNvSpPr/>
          <p:nvPr/>
        </p:nvSpPr>
        <p:spPr>
          <a:xfrm>
            <a:off x="7031736" y="166878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++</a:t>
            </a:r>
            <a:endParaRPr lang="en-US" sz="780" dirty="0"/>
          </a:p>
        </p:txBody>
      </p:sp>
      <p:sp>
        <p:nvSpPr>
          <p:cNvPr id="40" name="Shape 38"/>
          <p:cNvSpPr/>
          <p:nvPr/>
        </p:nvSpPr>
        <p:spPr>
          <a:xfrm>
            <a:off x="594360" y="2148840"/>
            <a:ext cx="914400" cy="52578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1" name="Text 39"/>
          <p:cNvSpPr/>
          <p:nvPr/>
        </p:nvSpPr>
        <p:spPr>
          <a:xfrm>
            <a:off x="630936" y="219456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Harshad Mehta Gang</a:t>
            </a:r>
            <a:endParaRPr lang="en-US" sz="780" dirty="0"/>
          </a:p>
        </p:txBody>
      </p:sp>
      <p:sp>
        <p:nvSpPr>
          <p:cNvPr id="42" name="Shape 40"/>
          <p:cNvSpPr/>
          <p:nvPr/>
        </p:nvSpPr>
        <p:spPr>
          <a:xfrm>
            <a:off x="1508760" y="2148840"/>
            <a:ext cx="914400" cy="525780"/>
          </a:xfrm>
          <a:prstGeom prst="rect">
            <a:avLst/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3" name="Text 41"/>
          <p:cNvSpPr/>
          <p:nvPr/>
        </p:nvSpPr>
        <p:spPr>
          <a:xfrm>
            <a:off x="1545336" y="219456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--</a:t>
            </a:r>
            <a:endParaRPr lang="en-US" sz="780" dirty="0"/>
          </a:p>
        </p:txBody>
      </p:sp>
      <p:sp>
        <p:nvSpPr>
          <p:cNvPr id="44" name="Shape 42"/>
          <p:cNvSpPr/>
          <p:nvPr/>
        </p:nvSpPr>
        <p:spPr>
          <a:xfrm>
            <a:off x="2423160" y="2148840"/>
            <a:ext cx="914400" cy="525780"/>
          </a:xfrm>
          <a:prstGeom prst="rect">
            <a:avLst/>
          </a:prstGeom>
          <a:solidFill>
            <a:srgbClr val="E8F7EE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5" name="Text 43"/>
          <p:cNvSpPr/>
          <p:nvPr/>
        </p:nvSpPr>
        <p:spPr>
          <a:xfrm>
            <a:off x="2459736" y="219456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</a:t>
            </a:r>
            <a:endParaRPr lang="en-US" sz="780" dirty="0"/>
          </a:p>
        </p:txBody>
      </p:sp>
      <p:sp>
        <p:nvSpPr>
          <p:cNvPr id="46" name="Shape 44"/>
          <p:cNvSpPr/>
          <p:nvPr/>
        </p:nvSpPr>
        <p:spPr>
          <a:xfrm>
            <a:off x="3337560" y="2148840"/>
            <a:ext cx="914400" cy="525780"/>
          </a:xfrm>
          <a:prstGeom prst="rect">
            <a:avLst/>
          </a:prstGeom>
          <a:solidFill>
            <a:srgbClr val="ECFDF3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7" name="Text 45"/>
          <p:cNvSpPr/>
          <p:nvPr/>
        </p:nvSpPr>
        <p:spPr>
          <a:xfrm>
            <a:off x="3374136" y="219456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++</a:t>
            </a:r>
            <a:endParaRPr lang="en-US" sz="780" dirty="0"/>
          </a:p>
        </p:txBody>
      </p:sp>
      <p:sp>
        <p:nvSpPr>
          <p:cNvPr id="48" name="Shape 46"/>
          <p:cNvSpPr/>
          <p:nvPr/>
        </p:nvSpPr>
        <p:spPr>
          <a:xfrm>
            <a:off x="4251960" y="2148840"/>
            <a:ext cx="914400" cy="525780"/>
          </a:xfrm>
          <a:prstGeom prst="rect">
            <a:avLst/>
          </a:prstGeom>
          <a:solidFill>
            <a:srgbClr val="E8F7EE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9" name="Text 47"/>
          <p:cNvSpPr/>
          <p:nvPr/>
        </p:nvSpPr>
        <p:spPr>
          <a:xfrm>
            <a:off x="4288536" y="219456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</a:t>
            </a:r>
            <a:endParaRPr lang="en-US" sz="780" dirty="0"/>
          </a:p>
        </p:txBody>
      </p:sp>
      <p:sp>
        <p:nvSpPr>
          <p:cNvPr id="50" name="Shape 48"/>
          <p:cNvSpPr/>
          <p:nvPr/>
        </p:nvSpPr>
        <p:spPr>
          <a:xfrm>
            <a:off x="5166360" y="2148840"/>
            <a:ext cx="914400" cy="525780"/>
          </a:xfrm>
          <a:prstGeom prst="rect">
            <a:avLst/>
          </a:prstGeom>
          <a:solidFill>
            <a:srgbClr val="ECFDF3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1" name="Text 49"/>
          <p:cNvSpPr/>
          <p:nvPr/>
        </p:nvSpPr>
        <p:spPr>
          <a:xfrm>
            <a:off x="5202936" y="219456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++</a:t>
            </a:r>
            <a:endParaRPr lang="en-US" sz="780" dirty="0"/>
          </a:p>
        </p:txBody>
      </p:sp>
      <p:sp>
        <p:nvSpPr>
          <p:cNvPr id="52" name="Shape 50"/>
          <p:cNvSpPr/>
          <p:nvPr/>
        </p:nvSpPr>
        <p:spPr>
          <a:xfrm>
            <a:off x="6080760" y="2148840"/>
            <a:ext cx="914400" cy="525780"/>
          </a:xfrm>
          <a:prstGeom prst="rect">
            <a:avLst/>
          </a:prstGeom>
          <a:solidFill>
            <a:srgbClr val="E8F7EE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3" name="Text 51"/>
          <p:cNvSpPr/>
          <p:nvPr/>
        </p:nvSpPr>
        <p:spPr>
          <a:xfrm>
            <a:off x="6117336" y="219456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</a:t>
            </a:r>
            <a:endParaRPr lang="en-US" sz="780" dirty="0"/>
          </a:p>
        </p:txBody>
      </p:sp>
      <p:sp>
        <p:nvSpPr>
          <p:cNvPr id="54" name="Shape 52"/>
          <p:cNvSpPr/>
          <p:nvPr/>
        </p:nvSpPr>
        <p:spPr>
          <a:xfrm>
            <a:off x="6995160" y="2148840"/>
            <a:ext cx="914400" cy="525780"/>
          </a:xfrm>
          <a:prstGeom prst="rect">
            <a:avLst/>
          </a:prstGeom>
          <a:solidFill>
            <a:srgbClr val="ECFDF3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5" name="Text 53"/>
          <p:cNvSpPr/>
          <p:nvPr/>
        </p:nvSpPr>
        <p:spPr>
          <a:xfrm>
            <a:off x="7031736" y="219456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++</a:t>
            </a:r>
            <a:endParaRPr lang="en-US" sz="780" dirty="0"/>
          </a:p>
        </p:txBody>
      </p:sp>
      <p:sp>
        <p:nvSpPr>
          <p:cNvPr id="56" name="Shape 54"/>
          <p:cNvSpPr/>
          <p:nvPr/>
        </p:nvSpPr>
        <p:spPr>
          <a:xfrm>
            <a:off x="594360" y="2674620"/>
            <a:ext cx="914400" cy="52578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7" name="Text 55"/>
          <p:cNvSpPr/>
          <p:nvPr/>
        </p:nvSpPr>
        <p:spPr>
          <a:xfrm>
            <a:off x="630936" y="272034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Lakshmi Chit Fund</a:t>
            </a:r>
            <a:endParaRPr lang="en-US" sz="780" dirty="0"/>
          </a:p>
        </p:txBody>
      </p:sp>
      <p:sp>
        <p:nvSpPr>
          <p:cNvPr id="58" name="Shape 56"/>
          <p:cNvSpPr/>
          <p:nvPr/>
        </p:nvSpPr>
        <p:spPr>
          <a:xfrm>
            <a:off x="1508760" y="2674620"/>
            <a:ext cx="914400" cy="525780"/>
          </a:xfrm>
          <a:prstGeom prst="rect">
            <a:avLst/>
          </a:prstGeom>
          <a:solidFill>
            <a:srgbClr val="F2F4F7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9" name="Text 57"/>
          <p:cNvSpPr/>
          <p:nvPr/>
        </p:nvSpPr>
        <p:spPr>
          <a:xfrm>
            <a:off x="1545336" y="272034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=</a:t>
            </a:r>
            <a:endParaRPr lang="en-US" sz="780" dirty="0"/>
          </a:p>
        </p:txBody>
      </p:sp>
      <p:sp>
        <p:nvSpPr>
          <p:cNvPr id="60" name="Shape 58"/>
          <p:cNvSpPr/>
          <p:nvPr/>
        </p:nvSpPr>
        <p:spPr>
          <a:xfrm>
            <a:off x="2423160" y="2674620"/>
            <a:ext cx="914400" cy="525780"/>
          </a:xfrm>
          <a:prstGeom prst="rect">
            <a:avLst/>
          </a:prstGeom>
          <a:solidFill>
            <a:srgbClr val="F2F4F7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1" name="Text 59"/>
          <p:cNvSpPr/>
          <p:nvPr/>
        </p:nvSpPr>
        <p:spPr>
          <a:xfrm>
            <a:off x="2459736" y="272034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=</a:t>
            </a:r>
            <a:endParaRPr lang="en-US" sz="780" dirty="0"/>
          </a:p>
        </p:txBody>
      </p:sp>
      <p:sp>
        <p:nvSpPr>
          <p:cNvPr id="62" name="Shape 60"/>
          <p:cNvSpPr/>
          <p:nvPr/>
        </p:nvSpPr>
        <p:spPr>
          <a:xfrm>
            <a:off x="3337560" y="2674620"/>
            <a:ext cx="914400" cy="525780"/>
          </a:xfrm>
          <a:prstGeom prst="rect">
            <a:avLst/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3" name="Text 61"/>
          <p:cNvSpPr/>
          <p:nvPr/>
        </p:nvSpPr>
        <p:spPr>
          <a:xfrm>
            <a:off x="3374136" y="272034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--</a:t>
            </a:r>
            <a:endParaRPr lang="en-US" sz="780" dirty="0"/>
          </a:p>
        </p:txBody>
      </p:sp>
      <p:sp>
        <p:nvSpPr>
          <p:cNvPr id="64" name="Shape 62"/>
          <p:cNvSpPr/>
          <p:nvPr/>
        </p:nvSpPr>
        <p:spPr>
          <a:xfrm>
            <a:off x="4251960" y="2674620"/>
            <a:ext cx="914400" cy="525780"/>
          </a:xfrm>
          <a:prstGeom prst="rect">
            <a:avLst/>
          </a:prstGeom>
          <a:solidFill>
            <a:srgbClr val="F2F4F7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5" name="Text 63"/>
          <p:cNvSpPr/>
          <p:nvPr/>
        </p:nvSpPr>
        <p:spPr>
          <a:xfrm>
            <a:off x="4288536" y="272034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=</a:t>
            </a:r>
            <a:endParaRPr lang="en-US" sz="780" dirty="0"/>
          </a:p>
        </p:txBody>
      </p:sp>
      <p:sp>
        <p:nvSpPr>
          <p:cNvPr id="66" name="Shape 64"/>
          <p:cNvSpPr/>
          <p:nvPr/>
        </p:nvSpPr>
        <p:spPr>
          <a:xfrm>
            <a:off x="5166360" y="2674620"/>
            <a:ext cx="914400" cy="525780"/>
          </a:xfrm>
          <a:prstGeom prst="rect">
            <a:avLst/>
          </a:prstGeom>
          <a:solidFill>
            <a:srgbClr val="FFF1F0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7" name="Text 65"/>
          <p:cNvSpPr/>
          <p:nvPr/>
        </p:nvSpPr>
        <p:spPr>
          <a:xfrm>
            <a:off x="5202936" y="272034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</a:t>
            </a:r>
            <a:endParaRPr lang="en-US" sz="780" dirty="0"/>
          </a:p>
        </p:txBody>
      </p:sp>
      <p:sp>
        <p:nvSpPr>
          <p:cNvPr id="68" name="Shape 66"/>
          <p:cNvSpPr/>
          <p:nvPr/>
        </p:nvSpPr>
        <p:spPr>
          <a:xfrm>
            <a:off x="6080760" y="2674620"/>
            <a:ext cx="914400" cy="525780"/>
          </a:xfrm>
          <a:prstGeom prst="rect">
            <a:avLst/>
          </a:prstGeom>
          <a:solidFill>
            <a:srgbClr val="F2F4F7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9" name="Text 67"/>
          <p:cNvSpPr/>
          <p:nvPr/>
        </p:nvSpPr>
        <p:spPr>
          <a:xfrm>
            <a:off x="6117336" y="272034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=</a:t>
            </a:r>
            <a:endParaRPr lang="en-US" sz="780" dirty="0"/>
          </a:p>
        </p:txBody>
      </p:sp>
      <p:sp>
        <p:nvSpPr>
          <p:cNvPr id="70" name="Shape 68"/>
          <p:cNvSpPr/>
          <p:nvPr/>
        </p:nvSpPr>
        <p:spPr>
          <a:xfrm>
            <a:off x="6995160" y="2674620"/>
            <a:ext cx="914400" cy="525780"/>
          </a:xfrm>
          <a:prstGeom prst="rect">
            <a:avLst/>
          </a:prstGeom>
          <a:solidFill>
            <a:srgbClr val="F2F4F7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71" name="Text 69"/>
          <p:cNvSpPr/>
          <p:nvPr/>
        </p:nvSpPr>
        <p:spPr>
          <a:xfrm>
            <a:off x="7031736" y="272034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=</a:t>
            </a:r>
            <a:endParaRPr lang="en-US" sz="780" dirty="0"/>
          </a:p>
        </p:txBody>
      </p:sp>
      <p:sp>
        <p:nvSpPr>
          <p:cNvPr id="72" name="Shape 70"/>
          <p:cNvSpPr/>
          <p:nvPr/>
        </p:nvSpPr>
        <p:spPr>
          <a:xfrm>
            <a:off x="594360" y="3200400"/>
            <a:ext cx="914400" cy="52578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73" name="Text 71"/>
          <p:cNvSpPr/>
          <p:nvPr/>
        </p:nvSpPr>
        <p:spPr>
          <a:xfrm>
            <a:off x="630936" y="324612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Big Bulls</a:t>
            </a:r>
            <a:endParaRPr lang="en-US" sz="780" dirty="0"/>
          </a:p>
        </p:txBody>
      </p:sp>
      <p:sp>
        <p:nvSpPr>
          <p:cNvPr id="74" name="Shape 72"/>
          <p:cNvSpPr/>
          <p:nvPr/>
        </p:nvSpPr>
        <p:spPr>
          <a:xfrm>
            <a:off x="1508760" y="3200400"/>
            <a:ext cx="914400" cy="525780"/>
          </a:xfrm>
          <a:prstGeom prst="rect">
            <a:avLst/>
          </a:prstGeom>
          <a:solidFill>
            <a:srgbClr val="ECFDF3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75" name="Text 73"/>
          <p:cNvSpPr/>
          <p:nvPr/>
        </p:nvSpPr>
        <p:spPr>
          <a:xfrm>
            <a:off x="1545336" y="324612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++</a:t>
            </a:r>
            <a:endParaRPr lang="en-US" sz="780" dirty="0"/>
          </a:p>
        </p:txBody>
      </p:sp>
      <p:sp>
        <p:nvSpPr>
          <p:cNvPr id="76" name="Shape 74"/>
          <p:cNvSpPr/>
          <p:nvPr/>
        </p:nvSpPr>
        <p:spPr>
          <a:xfrm>
            <a:off x="2423160" y="3200400"/>
            <a:ext cx="914400" cy="525780"/>
          </a:xfrm>
          <a:prstGeom prst="rect">
            <a:avLst/>
          </a:prstGeom>
          <a:solidFill>
            <a:srgbClr val="FFF1F0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77" name="Text 75"/>
          <p:cNvSpPr/>
          <p:nvPr/>
        </p:nvSpPr>
        <p:spPr>
          <a:xfrm>
            <a:off x="2459736" y="324612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</a:t>
            </a:r>
            <a:endParaRPr lang="en-US" sz="780" dirty="0"/>
          </a:p>
        </p:txBody>
      </p:sp>
      <p:sp>
        <p:nvSpPr>
          <p:cNvPr id="78" name="Shape 76"/>
          <p:cNvSpPr/>
          <p:nvPr/>
        </p:nvSpPr>
        <p:spPr>
          <a:xfrm>
            <a:off x="3337560" y="3200400"/>
            <a:ext cx="914400" cy="525780"/>
          </a:xfrm>
          <a:prstGeom prst="rect">
            <a:avLst/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79" name="Text 77"/>
          <p:cNvSpPr/>
          <p:nvPr/>
        </p:nvSpPr>
        <p:spPr>
          <a:xfrm>
            <a:off x="3374136" y="324612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--</a:t>
            </a:r>
            <a:endParaRPr lang="en-US" sz="780" dirty="0"/>
          </a:p>
        </p:txBody>
      </p:sp>
      <p:sp>
        <p:nvSpPr>
          <p:cNvPr id="80" name="Shape 78"/>
          <p:cNvSpPr/>
          <p:nvPr/>
        </p:nvSpPr>
        <p:spPr>
          <a:xfrm>
            <a:off x="4251960" y="3200400"/>
            <a:ext cx="914400" cy="525780"/>
          </a:xfrm>
          <a:prstGeom prst="rect">
            <a:avLst/>
          </a:prstGeom>
          <a:solidFill>
            <a:srgbClr val="FFF1F0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81" name="Text 79"/>
          <p:cNvSpPr/>
          <p:nvPr/>
        </p:nvSpPr>
        <p:spPr>
          <a:xfrm>
            <a:off x="4288536" y="324612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</a:t>
            </a:r>
            <a:endParaRPr lang="en-US" sz="780" dirty="0"/>
          </a:p>
        </p:txBody>
      </p:sp>
      <p:sp>
        <p:nvSpPr>
          <p:cNvPr id="82" name="Shape 80"/>
          <p:cNvSpPr/>
          <p:nvPr/>
        </p:nvSpPr>
        <p:spPr>
          <a:xfrm>
            <a:off x="5166360" y="3200400"/>
            <a:ext cx="914400" cy="525780"/>
          </a:xfrm>
          <a:prstGeom prst="rect">
            <a:avLst/>
          </a:prstGeom>
          <a:solidFill>
            <a:srgbClr val="FFF1F0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83" name="Text 81"/>
          <p:cNvSpPr/>
          <p:nvPr/>
        </p:nvSpPr>
        <p:spPr>
          <a:xfrm>
            <a:off x="5202936" y="324612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</a:t>
            </a:r>
            <a:endParaRPr lang="en-US" sz="780" dirty="0"/>
          </a:p>
        </p:txBody>
      </p:sp>
      <p:sp>
        <p:nvSpPr>
          <p:cNvPr id="84" name="Shape 82"/>
          <p:cNvSpPr/>
          <p:nvPr/>
        </p:nvSpPr>
        <p:spPr>
          <a:xfrm>
            <a:off x="6080760" y="3200400"/>
            <a:ext cx="914400" cy="525780"/>
          </a:xfrm>
          <a:prstGeom prst="rect">
            <a:avLst/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85" name="Text 83"/>
          <p:cNvSpPr/>
          <p:nvPr/>
        </p:nvSpPr>
        <p:spPr>
          <a:xfrm>
            <a:off x="6117336" y="324612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--</a:t>
            </a:r>
            <a:endParaRPr lang="en-US" sz="780" dirty="0"/>
          </a:p>
        </p:txBody>
      </p:sp>
      <p:sp>
        <p:nvSpPr>
          <p:cNvPr id="86" name="Shape 84"/>
          <p:cNvSpPr/>
          <p:nvPr/>
        </p:nvSpPr>
        <p:spPr>
          <a:xfrm>
            <a:off x="6995160" y="3200400"/>
            <a:ext cx="914400" cy="525780"/>
          </a:xfrm>
          <a:prstGeom prst="rect">
            <a:avLst/>
          </a:prstGeom>
          <a:solidFill>
            <a:srgbClr val="E8F7EE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87" name="Text 85"/>
          <p:cNvSpPr/>
          <p:nvPr/>
        </p:nvSpPr>
        <p:spPr>
          <a:xfrm>
            <a:off x="7031736" y="324612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</a:t>
            </a:r>
            <a:endParaRPr lang="en-US" sz="780" dirty="0"/>
          </a:p>
        </p:txBody>
      </p:sp>
      <p:sp>
        <p:nvSpPr>
          <p:cNvPr id="88" name="Shape 86"/>
          <p:cNvSpPr/>
          <p:nvPr/>
        </p:nvSpPr>
        <p:spPr>
          <a:xfrm>
            <a:off x="594360" y="3726180"/>
            <a:ext cx="914400" cy="52578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89" name="Text 87"/>
          <p:cNvSpPr/>
          <p:nvPr/>
        </p:nvSpPr>
        <p:spPr>
          <a:xfrm>
            <a:off x="630936" y="377190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Grey</a:t>
            </a:r>
            <a:endParaRPr lang="en-US" sz="780" dirty="0"/>
          </a:p>
        </p:txBody>
      </p:sp>
      <p:sp>
        <p:nvSpPr>
          <p:cNvPr id="90" name="Shape 88"/>
          <p:cNvSpPr/>
          <p:nvPr/>
        </p:nvSpPr>
        <p:spPr>
          <a:xfrm>
            <a:off x="1508760" y="3726180"/>
            <a:ext cx="914400" cy="525780"/>
          </a:xfrm>
          <a:prstGeom prst="rect">
            <a:avLst/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1" name="Text 89"/>
          <p:cNvSpPr/>
          <p:nvPr/>
        </p:nvSpPr>
        <p:spPr>
          <a:xfrm>
            <a:off x="1545336" y="377190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--</a:t>
            </a:r>
            <a:endParaRPr lang="en-US" sz="780" dirty="0"/>
          </a:p>
        </p:txBody>
      </p:sp>
      <p:sp>
        <p:nvSpPr>
          <p:cNvPr id="92" name="Shape 90"/>
          <p:cNvSpPr/>
          <p:nvPr/>
        </p:nvSpPr>
        <p:spPr>
          <a:xfrm>
            <a:off x="2423160" y="3726180"/>
            <a:ext cx="914400" cy="525780"/>
          </a:xfrm>
          <a:prstGeom prst="rect">
            <a:avLst/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3" name="Text 91"/>
          <p:cNvSpPr/>
          <p:nvPr/>
        </p:nvSpPr>
        <p:spPr>
          <a:xfrm>
            <a:off x="2459736" y="377190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--</a:t>
            </a:r>
            <a:endParaRPr lang="en-US" sz="780" dirty="0"/>
          </a:p>
        </p:txBody>
      </p:sp>
      <p:sp>
        <p:nvSpPr>
          <p:cNvPr id="94" name="Shape 92"/>
          <p:cNvSpPr/>
          <p:nvPr/>
        </p:nvSpPr>
        <p:spPr>
          <a:xfrm>
            <a:off x="3337560" y="3726180"/>
            <a:ext cx="914400" cy="525780"/>
          </a:xfrm>
          <a:prstGeom prst="rect">
            <a:avLst/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5" name="Text 93"/>
          <p:cNvSpPr/>
          <p:nvPr/>
        </p:nvSpPr>
        <p:spPr>
          <a:xfrm>
            <a:off x="3374136" y="377190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--</a:t>
            </a:r>
            <a:endParaRPr lang="en-US" sz="780" dirty="0"/>
          </a:p>
        </p:txBody>
      </p:sp>
      <p:sp>
        <p:nvSpPr>
          <p:cNvPr id="96" name="Shape 94"/>
          <p:cNvSpPr/>
          <p:nvPr/>
        </p:nvSpPr>
        <p:spPr>
          <a:xfrm>
            <a:off x="4251960" y="3726180"/>
            <a:ext cx="914400" cy="525780"/>
          </a:xfrm>
          <a:prstGeom prst="rect">
            <a:avLst/>
          </a:prstGeom>
          <a:solidFill>
            <a:srgbClr val="FFF1F0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7" name="Text 95"/>
          <p:cNvSpPr/>
          <p:nvPr/>
        </p:nvSpPr>
        <p:spPr>
          <a:xfrm>
            <a:off x="4288536" y="377190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</a:t>
            </a:r>
            <a:endParaRPr lang="en-US" sz="780" dirty="0"/>
          </a:p>
        </p:txBody>
      </p:sp>
      <p:sp>
        <p:nvSpPr>
          <p:cNvPr id="98" name="Shape 96"/>
          <p:cNvSpPr/>
          <p:nvPr/>
        </p:nvSpPr>
        <p:spPr>
          <a:xfrm>
            <a:off x="5166360" y="3726180"/>
            <a:ext cx="914400" cy="525780"/>
          </a:xfrm>
          <a:prstGeom prst="rect">
            <a:avLst/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9" name="Text 97"/>
          <p:cNvSpPr/>
          <p:nvPr/>
        </p:nvSpPr>
        <p:spPr>
          <a:xfrm>
            <a:off x="5202936" y="377190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--</a:t>
            </a:r>
            <a:endParaRPr lang="en-US" sz="780" dirty="0"/>
          </a:p>
        </p:txBody>
      </p:sp>
      <p:sp>
        <p:nvSpPr>
          <p:cNvPr id="100" name="Shape 98"/>
          <p:cNvSpPr/>
          <p:nvPr/>
        </p:nvSpPr>
        <p:spPr>
          <a:xfrm>
            <a:off x="6080760" y="3726180"/>
            <a:ext cx="914400" cy="525780"/>
          </a:xfrm>
          <a:prstGeom prst="rect">
            <a:avLst/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01" name="Text 99"/>
          <p:cNvSpPr/>
          <p:nvPr/>
        </p:nvSpPr>
        <p:spPr>
          <a:xfrm>
            <a:off x="6117336" y="377190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--</a:t>
            </a:r>
            <a:endParaRPr lang="en-US" sz="780" dirty="0"/>
          </a:p>
        </p:txBody>
      </p:sp>
      <p:sp>
        <p:nvSpPr>
          <p:cNvPr id="102" name="Shape 100"/>
          <p:cNvSpPr/>
          <p:nvPr/>
        </p:nvSpPr>
        <p:spPr>
          <a:xfrm>
            <a:off x="6995160" y="3726180"/>
            <a:ext cx="914400" cy="525780"/>
          </a:xfrm>
          <a:prstGeom prst="rect">
            <a:avLst/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03" name="Text 101"/>
          <p:cNvSpPr/>
          <p:nvPr/>
        </p:nvSpPr>
        <p:spPr>
          <a:xfrm>
            <a:off x="7031736" y="377190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--</a:t>
            </a:r>
            <a:endParaRPr lang="en-US" sz="780" dirty="0"/>
          </a:p>
        </p:txBody>
      </p:sp>
      <p:sp>
        <p:nvSpPr>
          <p:cNvPr id="104" name="Shape 102"/>
          <p:cNvSpPr/>
          <p:nvPr/>
        </p:nvSpPr>
        <p:spPr>
          <a:xfrm>
            <a:off x="594360" y="4251960"/>
            <a:ext cx="914400" cy="52578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05" name="Text 103"/>
          <p:cNvSpPr/>
          <p:nvPr/>
        </p:nvSpPr>
        <p:spPr>
          <a:xfrm>
            <a:off x="630936" y="429768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Akatsuki</a:t>
            </a:r>
            <a:endParaRPr lang="en-US" sz="780" dirty="0"/>
          </a:p>
        </p:txBody>
      </p:sp>
      <p:sp>
        <p:nvSpPr>
          <p:cNvPr id="106" name="Shape 104"/>
          <p:cNvSpPr/>
          <p:nvPr/>
        </p:nvSpPr>
        <p:spPr>
          <a:xfrm>
            <a:off x="1508760" y="4251960"/>
            <a:ext cx="914400" cy="525780"/>
          </a:xfrm>
          <a:prstGeom prst="rect">
            <a:avLst/>
          </a:prstGeom>
          <a:solidFill>
            <a:srgbClr val="ECFDF3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07" name="Text 105"/>
          <p:cNvSpPr/>
          <p:nvPr/>
        </p:nvSpPr>
        <p:spPr>
          <a:xfrm>
            <a:off x="1545336" y="429768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++</a:t>
            </a:r>
            <a:endParaRPr lang="en-US" sz="780" dirty="0"/>
          </a:p>
        </p:txBody>
      </p:sp>
      <p:sp>
        <p:nvSpPr>
          <p:cNvPr id="108" name="Shape 106"/>
          <p:cNvSpPr/>
          <p:nvPr/>
        </p:nvSpPr>
        <p:spPr>
          <a:xfrm>
            <a:off x="2423160" y="4251960"/>
            <a:ext cx="914400" cy="525780"/>
          </a:xfrm>
          <a:prstGeom prst="rect">
            <a:avLst/>
          </a:prstGeom>
          <a:solidFill>
            <a:srgbClr val="FFF1F0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09" name="Text 107"/>
          <p:cNvSpPr/>
          <p:nvPr/>
        </p:nvSpPr>
        <p:spPr>
          <a:xfrm>
            <a:off x="2459736" y="429768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</a:t>
            </a:r>
            <a:endParaRPr lang="en-US" sz="780" dirty="0"/>
          </a:p>
        </p:txBody>
      </p:sp>
      <p:sp>
        <p:nvSpPr>
          <p:cNvPr id="110" name="Shape 108"/>
          <p:cNvSpPr/>
          <p:nvPr/>
        </p:nvSpPr>
        <p:spPr>
          <a:xfrm>
            <a:off x="3337560" y="4251960"/>
            <a:ext cx="914400" cy="525780"/>
          </a:xfrm>
          <a:prstGeom prst="rect">
            <a:avLst/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11" name="Text 109"/>
          <p:cNvSpPr/>
          <p:nvPr/>
        </p:nvSpPr>
        <p:spPr>
          <a:xfrm>
            <a:off x="3374136" y="429768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--</a:t>
            </a:r>
            <a:endParaRPr lang="en-US" sz="780" dirty="0"/>
          </a:p>
        </p:txBody>
      </p:sp>
      <p:sp>
        <p:nvSpPr>
          <p:cNvPr id="112" name="Shape 110"/>
          <p:cNvSpPr/>
          <p:nvPr/>
        </p:nvSpPr>
        <p:spPr>
          <a:xfrm>
            <a:off x="4251960" y="4251960"/>
            <a:ext cx="914400" cy="525780"/>
          </a:xfrm>
          <a:prstGeom prst="rect">
            <a:avLst/>
          </a:prstGeom>
          <a:solidFill>
            <a:srgbClr val="FFF1F0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13" name="Text 111"/>
          <p:cNvSpPr/>
          <p:nvPr/>
        </p:nvSpPr>
        <p:spPr>
          <a:xfrm>
            <a:off x="4288536" y="429768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</a:t>
            </a:r>
            <a:endParaRPr lang="en-US" sz="780" dirty="0"/>
          </a:p>
        </p:txBody>
      </p:sp>
      <p:sp>
        <p:nvSpPr>
          <p:cNvPr id="114" name="Shape 112"/>
          <p:cNvSpPr/>
          <p:nvPr/>
        </p:nvSpPr>
        <p:spPr>
          <a:xfrm>
            <a:off x="5166360" y="4251960"/>
            <a:ext cx="914400" cy="525780"/>
          </a:xfrm>
          <a:prstGeom prst="rect">
            <a:avLst/>
          </a:prstGeom>
          <a:solidFill>
            <a:srgbClr val="FFF1F0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15" name="Text 113"/>
          <p:cNvSpPr/>
          <p:nvPr/>
        </p:nvSpPr>
        <p:spPr>
          <a:xfrm>
            <a:off x="5202936" y="429768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</a:t>
            </a:r>
            <a:endParaRPr lang="en-US" sz="780" dirty="0"/>
          </a:p>
        </p:txBody>
      </p:sp>
      <p:sp>
        <p:nvSpPr>
          <p:cNvPr id="116" name="Shape 114"/>
          <p:cNvSpPr/>
          <p:nvPr/>
        </p:nvSpPr>
        <p:spPr>
          <a:xfrm>
            <a:off x="6080760" y="4251960"/>
            <a:ext cx="914400" cy="525780"/>
          </a:xfrm>
          <a:prstGeom prst="rect">
            <a:avLst/>
          </a:prstGeom>
          <a:solidFill>
            <a:srgbClr val="FFF1F0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17" name="Text 115"/>
          <p:cNvSpPr/>
          <p:nvPr/>
        </p:nvSpPr>
        <p:spPr>
          <a:xfrm>
            <a:off x="6117336" y="429768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</a:t>
            </a:r>
            <a:endParaRPr lang="en-US" sz="780" dirty="0"/>
          </a:p>
        </p:txBody>
      </p:sp>
      <p:sp>
        <p:nvSpPr>
          <p:cNvPr id="118" name="Shape 116"/>
          <p:cNvSpPr/>
          <p:nvPr/>
        </p:nvSpPr>
        <p:spPr>
          <a:xfrm>
            <a:off x="6995160" y="4251960"/>
            <a:ext cx="914400" cy="525780"/>
          </a:xfrm>
          <a:prstGeom prst="rect">
            <a:avLst/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19" name="Text 117"/>
          <p:cNvSpPr/>
          <p:nvPr/>
        </p:nvSpPr>
        <p:spPr>
          <a:xfrm>
            <a:off x="7031736" y="429768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--</a:t>
            </a:r>
            <a:endParaRPr lang="en-US" sz="780" dirty="0"/>
          </a:p>
        </p:txBody>
      </p:sp>
      <p:sp>
        <p:nvSpPr>
          <p:cNvPr id="120" name="Shape 118"/>
          <p:cNvSpPr/>
          <p:nvPr/>
        </p:nvSpPr>
        <p:spPr>
          <a:xfrm>
            <a:off x="594360" y="4777740"/>
            <a:ext cx="914400" cy="52578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21" name="Text 119"/>
          <p:cNvSpPr/>
          <p:nvPr/>
        </p:nvSpPr>
        <p:spPr>
          <a:xfrm>
            <a:off x="630936" y="482346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Pink</a:t>
            </a:r>
            <a:endParaRPr lang="en-US" sz="780" dirty="0"/>
          </a:p>
        </p:txBody>
      </p:sp>
      <p:sp>
        <p:nvSpPr>
          <p:cNvPr id="122" name="Shape 120"/>
          <p:cNvSpPr/>
          <p:nvPr/>
        </p:nvSpPr>
        <p:spPr>
          <a:xfrm>
            <a:off x="1508760" y="4777740"/>
            <a:ext cx="914400" cy="525780"/>
          </a:xfrm>
          <a:prstGeom prst="rect">
            <a:avLst/>
          </a:prstGeom>
          <a:solidFill>
            <a:srgbClr val="ECFDF3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23" name="Text 121"/>
          <p:cNvSpPr/>
          <p:nvPr/>
        </p:nvSpPr>
        <p:spPr>
          <a:xfrm>
            <a:off x="1545336" y="482346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++</a:t>
            </a:r>
            <a:endParaRPr lang="en-US" sz="780" dirty="0"/>
          </a:p>
        </p:txBody>
      </p:sp>
      <p:sp>
        <p:nvSpPr>
          <p:cNvPr id="124" name="Shape 122"/>
          <p:cNvSpPr/>
          <p:nvPr/>
        </p:nvSpPr>
        <p:spPr>
          <a:xfrm>
            <a:off x="2423160" y="4777740"/>
            <a:ext cx="914400" cy="525780"/>
          </a:xfrm>
          <a:prstGeom prst="rect">
            <a:avLst/>
          </a:prstGeom>
          <a:solidFill>
            <a:srgbClr val="E8F7EE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25" name="Text 123"/>
          <p:cNvSpPr/>
          <p:nvPr/>
        </p:nvSpPr>
        <p:spPr>
          <a:xfrm>
            <a:off x="2459736" y="482346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</a:t>
            </a:r>
            <a:endParaRPr lang="en-US" sz="780" dirty="0"/>
          </a:p>
        </p:txBody>
      </p:sp>
      <p:sp>
        <p:nvSpPr>
          <p:cNvPr id="126" name="Shape 124"/>
          <p:cNvSpPr/>
          <p:nvPr/>
        </p:nvSpPr>
        <p:spPr>
          <a:xfrm>
            <a:off x="3337560" y="4777740"/>
            <a:ext cx="914400" cy="525780"/>
          </a:xfrm>
          <a:prstGeom prst="rect">
            <a:avLst/>
          </a:prstGeom>
          <a:solidFill>
            <a:srgbClr val="ECFDF3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27" name="Text 125"/>
          <p:cNvSpPr/>
          <p:nvPr/>
        </p:nvSpPr>
        <p:spPr>
          <a:xfrm>
            <a:off x="3374136" y="482346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++</a:t>
            </a:r>
            <a:endParaRPr lang="en-US" sz="780" dirty="0"/>
          </a:p>
        </p:txBody>
      </p:sp>
      <p:sp>
        <p:nvSpPr>
          <p:cNvPr id="128" name="Shape 126"/>
          <p:cNvSpPr/>
          <p:nvPr/>
        </p:nvSpPr>
        <p:spPr>
          <a:xfrm>
            <a:off x="4251960" y="4777740"/>
            <a:ext cx="914400" cy="525780"/>
          </a:xfrm>
          <a:prstGeom prst="rect">
            <a:avLst/>
          </a:prstGeom>
          <a:solidFill>
            <a:srgbClr val="E8F7EE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29" name="Text 127"/>
          <p:cNvSpPr/>
          <p:nvPr/>
        </p:nvSpPr>
        <p:spPr>
          <a:xfrm>
            <a:off x="4288536" y="482346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</a:t>
            </a:r>
            <a:endParaRPr lang="en-US" sz="780" dirty="0"/>
          </a:p>
        </p:txBody>
      </p:sp>
      <p:sp>
        <p:nvSpPr>
          <p:cNvPr id="130" name="Shape 128"/>
          <p:cNvSpPr/>
          <p:nvPr/>
        </p:nvSpPr>
        <p:spPr>
          <a:xfrm>
            <a:off x="5166360" y="4777740"/>
            <a:ext cx="914400" cy="525780"/>
          </a:xfrm>
          <a:prstGeom prst="rect">
            <a:avLst/>
          </a:prstGeom>
          <a:solidFill>
            <a:srgbClr val="ECFDF3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31" name="Text 129"/>
          <p:cNvSpPr/>
          <p:nvPr/>
        </p:nvSpPr>
        <p:spPr>
          <a:xfrm>
            <a:off x="5202936" y="482346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++</a:t>
            </a:r>
            <a:endParaRPr lang="en-US" sz="780" dirty="0"/>
          </a:p>
        </p:txBody>
      </p:sp>
      <p:sp>
        <p:nvSpPr>
          <p:cNvPr id="132" name="Shape 130"/>
          <p:cNvSpPr/>
          <p:nvPr/>
        </p:nvSpPr>
        <p:spPr>
          <a:xfrm>
            <a:off x="6080760" y="4777740"/>
            <a:ext cx="914400" cy="525780"/>
          </a:xfrm>
          <a:prstGeom prst="rect">
            <a:avLst/>
          </a:prstGeom>
          <a:solidFill>
            <a:srgbClr val="E8F7EE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33" name="Text 131"/>
          <p:cNvSpPr/>
          <p:nvPr/>
        </p:nvSpPr>
        <p:spPr>
          <a:xfrm>
            <a:off x="6117336" y="482346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</a:t>
            </a:r>
            <a:endParaRPr lang="en-US" sz="780" dirty="0"/>
          </a:p>
        </p:txBody>
      </p:sp>
      <p:sp>
        <p:nvSpPr>
          <p:cNvPr id="134" name="Shape 132"/>
          <p:cNvSpPr/>
          <p:nvPr/>
        </p:nvSpPr>
        <p:spPr>
          <a:xfrm>
            <a:off x="6995160" y="4777740"/>
            <a:ext cx="914400" cy="525780"/>
          </a:xfrm>
          <a:prstGeom prst="rect">
            <a:avLst/>
          </a:prstGeom>
          <a:solidFill>
            <a:srgbClr val="E8F7EE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35" name="Text 133"/>
          <p:cNvSpPr/>
          <p:nvPr/>
        </p:nvSpPr>
        <p:spPr>
          <a:xfrm>
            <a:off x="7031736" y="4823460"/>
            <a:ext cx="841248" cy="4343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78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</a:t>
            </a:r>
            <a:endParaRPr lang="en-US" sz="780" dirty="0"/>
          </a:p>
        </p:txBody>
      </p:sp>
      <p:sp>
        <p:nvSpPr>
          <p:cNvPr id="136" name="Text 134"/>
          <p:cNvSpPr/>
          <p:nvPr/>
        </p:nvSpPr>
        <p:spPr>
          <a:xfrm>
            <a:off x="8229600" y="1371600"/>
            <a:ext cx="3291840" cy="105156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The scorecard is directional, not a replacement for diagnosis.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Do not cherry-pick the cell that flatters your team.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The strongest strategy creates consistency across demand, margin, capital and risk.</a:t>
            </a:r>
            <a:endParaRPr lang="en-US" sz="1050" dirty="0"/>
          </a:p>
        </p:txBody>
      </p:sp>
      <p:sp>
        <p:nvSpPr>
          <p:cNvPr id="137" name="Text 135"/>
          <p:cNvSpPr/>
          <p:nvPr/>
        </p:nvSpPr>
        <p:spPr>
          <a:xfrm>
            <a:off x="8229600" y="3703320"/>
            <a:ext cx="329184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138" name="Text 136"/>
          <p:cNvSpPr/>
          <p:nvPr/>
        </p:nvSpPr>
        <p:spPr>
          <a:xfrm>
            <a:off x="8229600" y="3867912"/>
            <a:ext cx="32918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coherent system creates improving signals across several metrics, not only one heroic number.</a:t>
            </a:r>
            <a:endParaRPr lang="en-US" sz="850" dirty="0"/>
          </a:p>
        </p:txBody>
      </p:sp>
      <p:sp>
        <p:nvSpPr>
          <p:cNvPr id="139" name="Shape 137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140" name="Text 138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141" name="Text 139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team has the most coherent improvement pattern?    › Which team has one bright spot hiding a larger risk?</a:t>
            </a:r>
            <a:endParaRPr lang="en-US" sz="9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Team profile: Green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5th in R3 → 2nd in R4 • gained 3 positions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• R3→R4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16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U1 R1–R4 Excel results; principal criterion: cumulative TSR (p.a.)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59436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70408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TSR</a:t>
            </a:r>
            <a:endParaRPr lang="en-US" sz="850" dirty="0"/>
          </a:p>
        </p:txBody>
      </p:sp>
      <p:sp>
        <p:nvSpPr>
          <p:cNvPr id="10" name="Text 8"/>
          <p:cNvSpPr/>
          <p:nvPr/>
        </p:nvSpPr>
        <p:spPr>
          <a:xfrm>
            <a:off x="70408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0F766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-1.8%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70408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-12.8% in R3</a:t>
            </a:r>
            <a:endParaRPr lang="en-US" sz="770" dirty="0"/>
          </a:p>
        </p:txBody>
      </p:sp>
      <p:sp>
        <p:nvSpPr>
          <p:cNvPr id="12" name="Shape 10"/>
          <p:cNvSpPr/>
          <p:nvPr/>
        </p:nvSpPr>
        <p:spPr>
          <a:xfrm>
            <a:off x="237744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248716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Sales</a:t>
            </a:r>
            <a:endParaRPr lang="en-US" sz="850" dirty="0"/>
          </a:p>
        </p:txBody>
      </p:sp>
      <p:sp>
        <p:nvSpPr>
          <p:cNvPr id="14" name="Text 12"/>
          <p:cNvSpPr/>
          <p:nvPr/>
        </p:nvSpPr>
        <p:spPr>
          <a:xfrm>
            <a:off x="248716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0F766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3m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248716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+0.6bn</a:t>
            </a:r>
            <a:endParaRPr lang="en-US" sz="770" dirty="0"/>
          </a:p>
        </p:txBody>
      </p:sp>
      <p:sp>
        <p:nvSpPr>
          <p:cNvPr id="16" name="Shape 14"/>
          <p:cNvSpPr/>
          <p:nvPr/>
        </p:nvSpPr>
        <p:spPr>
          <a:xfrm>
            <a:off x="416052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427024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Profit</a:t>
            </a:r>
            <a:endParaRPr lang="en-US" sz="850" dirty="0"/>
          </a:p>
        </p:txBody>
      </p:sp>
      <p:sp>
        <p:nvSpPr>
          <p:cNvPr id="18" name="Text 16"/>
          <p:cNvSpPr/>
          <p:nvPr/>
        </p:nvSpPr>
        <p:spPr>
          <a:xfrm>
            <a:off x="427024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580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0m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427024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+0.7bn</a:t>
            </a:r>
            <a:endParaRPr lang="en-US" sz="770" dirty="0"/>
          </a:p>
        </p:txBody>
      </p:sp>
      <p:sp>
        <p:nvSpPr>
          <p:cNvPr id="20" name="Shape 18"/>
          <p:cNvSpPr/>
          <p:nvPr/>
        </p:nvSpPr>
        <p:spPr>
          <a:xfrm>
            <a:off x="594360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605332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ROS</a:t>
            </a:r>
            <a:endParaRPr lang="en-US" sz="850" dirty="0"/>
          </a:p>
        </p:txBody>
      </p:sp>
      <p:sp>
        <p:nvSpPr>
          <p:cNvPr id="22" name="Text 20"/>
          <p:cNvSpPr/>
          <p:nvPr/>
        </p:nvSpPr>
        <p:spPr>
          <a:xfrm>
            <a:off x="605332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0F766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11.6%</a:t>
            </a:r>
            <a:endParaRPr lang="en-US" sz="1800" dirty="0"/>
          </a:p>
        </p:txBody>
      </p:sp>
      <p:sp>
        <p:nvSpPr>
          <p:cNvPr id="23" name="Text 21"/>
          <p:cNvSpPr/>
          <p:nvPr/>
        </p:nvSpPr>
        <p:spPr>
          <a:xfrm>
            <a:off x="605332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+27.8 pp</a:t>
            </a:r>
            <a:endParaRPr lang="en-US" sz="770" dirty="0"/>
          </a:p>
        </p:txBody>
      </p:sp>
      <p:sp>
        <p:nvSpPr>
          <p:cNvPr id="24" name="Shape 22"/>
          <p:cNvSpPr/>
          <p:nvPr/>
        </p:nvSpPr>
        <p:spPr>
          <a:xfrm>
            <a:off x="772668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783640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ROCE</a:t>
            </a:r>
            <a:endParaRPr lang="en-US" sz="850" dirty="0"/>
          </a:p>
        </p:txBody>
      </p:sp>
      <p:sp>
        <p:nvSpPr>
          <p:cNvPr id="26" name="Text 24"/>
          <p:cNvSpPr/>
          <p:nvPr/>
        </p:nvSpPr>
        <p:spPr>
          <a:xfrm>
            <a:off x="783640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0F766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30.3%</a:t>
            </a:r>
            <a:endParaRPr lang="en-US" sz="1800" dirty="0"/>
          </a:p>
        </p:txBody>
      </p:sp>
      <p:sp>
        <p:nvSpPr>
          <p:cNvPr id="27" name="Text 25"/>
          <p:cNvSpPr/>
          <p:nvPr/>
        </p:nvSpPr>
        <p:spPr>
          <a:xfrm>
            <a:off x="783640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+29.4 pp</a:t>
            </a:r>
            <a:endParaRPr lang="en-US" sz="770" dirty="0"/>
          </a:p>
        </p:txBody>
      </p:sp>
      <p:sp>
        <p:nvSpPr>
          <p:cNvPr id="28" name="Shape 26"/>
          <p:cNvSpPr/>
          <p:nvPr/>
        </p:nvSpPr>
        <p:spPr>
          <a:xfrm>
            <a:off x="950976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9" name="Text 27"/>
          <p:cNvSpPr/>
          <p:nvPr/>
        </p:nvSpPr>
        <p:spPr>
          <a:xfrm>
            <a:off x="961948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Credit</a:t>
            </a:r>
            <a:endParaRPr lang="en-US" sz="850" dirty="0"/>
          </a:p>
        </p:txBody>
      </p:sp>
      <p:sp>
        <p:nvSpPr>
          <p:cNvPr id="30" name="Text 28"/>
          <p:cNvSpPr/>
          <p:nvPr/>
        </p:nvSpPr>
        <p:spPr>
          <a:xfrm>
            <a:off x="961948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BB-</a:t>
            </a:r>
            <a:endParaRPr lang="en-US" sz="1800" dirty="0"/>
          </a:p>
        </p:txBody>
      </p:sp>
      <p:sp>
        <p:nvSpPr>
          <p:cNvPr id="31" name="Text 29"/>
          <p:cNvSpPr/>
          <p:nvPr/>
        </p:nvSpPr>
        <p:spPr>
          <a:xfrm>
            <a:off x="961948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R3: C</a:t>
            </a:r>
            <a:endParaRPr lang="en-US" sz="770" dirty="0"/>
          </a:p>
        </p:txBody>
      </p:sp>
      <p:sp>
        <p:nvSpPr>
          <p:cNvPr id="32" name="Text 30"/>
          <p:cNvSpPr/>
          <p:nvPr/>
        </p:nvSpPr>
        <p:spPr>
          <a:xfrm>
            <a:off x="777240" y="2423160"/>
            <a:ext cx="5394960" cy="22860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Rank: 5th → 2nd. Market cap: 4m → 5m. Share price: $125.4 → $175.6.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Rank improved from 5th to 2nd, indicating stronger relative investor confidence.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Profit improved by 1m; test whether this is repeatable or merely a correction.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Global share rose by +5.5 pp, but share must be converted into margin.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Credit rating moved from C to BB-, changing risk and valuation credibility.</a:t>
            </a:r>
            <a:endParaRPr lang="en-US" sz="1030" dirty="0"/>
          </a:p>
        </p:txBody>
      </p:sp>
      <p:sp>
        <p:nvSpPr>
          <p:cNvPr id="33" name="Shape 31"/>
          <p:cNvSpPr/>
          <p:nvPr/>
        </p:nvSpPr>
        <p:spPr>
          <a:xfrm>
            <a:off x="6446520" y="2423160"/>
            <a:ext cx="4663440" cy="224028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4" name="Text 32"/>
          <p:cNvSpPr/>
          <p:nvPr/>
        </p:nvSpPr>
        <p:spPr>
          <a:xfrm>
            <a:off x="7680960" y="4709160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Global share</a:t>
            </a:r>
            <a:endParaRPr lang="en-US" sz="750" dirty="0"/>
          </a:p>
        </p:txBody>
      </p:sp>
      <p:sp>
        <p:nvSpPr>
          <p:cNvPr id="35" name="Text 33"/>
          <p:cNvSpPr/>
          <p:nvPr/>
        </p:nvSpPr>
        <p:spPr>
          <a:xfrm>
            <a:off x="6263640" y="2194560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ROS</a:t>
            </a:r>
            <a:endParaRPr lang="en-US" sz="750" dirty="0"/>
          </a:p>
        </p:txBody>
      </p:sp>
      <p:sp>
        <p:nvSpPr>
          <p:cNvPr id="36" name="Shape 34"/>
          <p:cNvSpPr/>
          <p:nvPr/>
        </p:nvSpPr>
        <p:spPr>
          <a:xfrm>
            <a:off x="9759362" y="4599432"/>
            <a:ext cx="128016" cy="128016"/>
          </a:xfrm>
          <a:prstGeom prst="ellipse">
            <a:avLst/>
          </a:prstGeom>
          <a:solidFill>
            <a:srgbClr val="667085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7" name="Text 35"/>
          <p:cNvSpPr/>
          <p:nvPr/>
        </p:nvSpPr>
        <p:spPr>
          <a:xfrm>
            <a:off x="9896522" y="4590288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R3</a:t>
            </a:r>
            <a:endParaRPr lang="en-US" sz="670" dirty="0"/>
          </a:p>
        </p:txBody>
      </p:sp>
      <p:sp>
        <p:nvSpPr>
          <p:cNvPr id="38" name="Shape 36"/>
          <p:cNvSpPr/>
          <p:nvPr/>
        </p:nvSpPr>
        <p:spPr>
          <a:xfrm>
            <a:off x="11045952" y="2359152"/>
            <a:ext cx="128016" cy="128016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9" name="Text 37"/>
          <p:cNvSpPr/>
          <p:nvPr/>
        </p:nvSpPr>
        <p:spPr>
          <a:xfrm>
            <a:off x="11183112" y="2350008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R4</a:t>
            </a:r>
            <a:endParaRPr lang="en-US" sz="670" dirty="0"/>
          </a:p>
        </p:txBody>
      </p:sp>
      <p:sp>
        <p:nvSpPr>
          <p:cNvPr id="40" name="Text 38"/>
          <p:cNvSpPr/>
          <p:nvPr/>
        </p:nvSpPr>
        <p:spPr>
          <a:xfrm>
            <a:off x="6446520" y="4892040"/>
            <a:ext cx="466344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41" name="Text 39"/>
          <p:cNvSpPr/>
          <p:nvPr/>
        </p:nvSpPr>
        <p:spPr>
          <a:xfrm>
            <a:off x="6446520" y="5056632"/>
            <a:ext cx="46634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Preserve what improves cash-flow quality; repair the constraint that weakens repeatability.</a:t>
            </a:r>
            <a:endParaRPr lang="en-US" sz="850" dirty="0"/>
          </a:p>
        </p:txBody>
      </p:sp>
      <p:sp>
        <p:nvSpPr>
          <p:cNvPr id="42" name="Shape 40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43" name="Text 41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44" name="Text 42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Round 4 assumption was validated?    › What decision must change before Round 5?</a:t>
            </a:r>
            <a:endParaRPr lang="en-US" sz="9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Team profile: Harshad Mehta Gang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2nd in R3 → 6th in R4 • lost 4 positions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• R3→R4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17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U1 R1–R4 Excel results; principal criterion: cumulative TSR (p.a.)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59436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70408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TSR</a:t>
            </a:r>
            <a:endParaRPr lang="en-US" sz="850" dirty="0"/>
          </a:p>
        </p:txBody>
      </p:sp>
      <p:sp>
        <p:nvSpPr>
          <p:cNvPr id="10" name="Text 8"/>
          <p:cNvSpPr/>
          <p:nvPr/>
        </p:nvSpPr>
        <p:spPr>
          <a:xfrm>
            <a:off x="70408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B4231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-21.9%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70408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16.0% in R3</a:t>
            </a:r>
            <a:endParaRPr lang="en-US" sz="770" dirty="0"/>
          </a:p>
        </p:txBody>
      </p:sp>
      <p:sp>
        <p:nvSpPr>
          <p:cNvPr id="12" name="Shape 10"/>
          <p:cNvSpPr/>
          <p:nvPr/>
        </p:nvSpPr>
        <p:spPr>
          <a:xfrm>
            <a:off x="237744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248716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Sales</a:t>
            </a:r>
            <a:endParaRPr lang="en-US" sz="850" dirty="0"/>
          </a:p>
        </p:txBody>
      </p:sp>
      <p:sp>
        <p:nvSpPr>
          <p:cNvPr id="14" name="Text 12"/>
          <p:cNvSpPr/>
          <p:nvPr/>
        </p:nvSpPr>
        <p:spPr>
          <a:xfrm>
            <a:off x="248716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0F766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3m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248716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+0.3bn</a:t>
            </a:r>
            <a:endParaRPr lang="en-US" sz="770" dirty="0"/>
          </a:p>
        </p:txBody>
      </p:sp>
      <p:sp>
        <p:nvSpPr>
          <p:cNvPr id="16" name="Shape 14"/>
          <p:cNvSpPr/>
          <p:nvPr/>
        </p:nvSpPr>
        <p:spPr>
          <a:xfrm>
            <a:off x="416052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427024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Profit</a:t>
            </a:r>
            <a:endParaRPr lang="en-US" sz="850" dirty="0"/>
          </a:p>
        </p:txBody>
      </p:sp>
      <p:sp>
        <p:nvSpPr>
          <p:cNvPr id="18" name="Text 16"/>
          <p:cNvSpPr/>
          <p:nvPr/>
        </p:nvSpPr>
        <p:spPr>
          <a:xfrm>
            <a:off x="427024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580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0m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427024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+0.3bn</a:t>
            </a:r>
            <a:endParaRPr lang="en-US" sz="770" dirty="0"/>
          </a:p>
        </p:txBody>
      </p:sp>
      <p:sp>
        <p:nvSpPr>
          <p:cNvPr id="20" name="Shape 18"/>
          <p:cNvSpPr/>
          <p:nvPr/>
        </p:nvSpPr>
        <p:spPr>
          <a:xfrm>
            <a:off x="594360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605332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ROS</a:t>
            </a:r>
            <a:endParaRPr lang="en-US" sz="850" dirty="0"/>
          </a:p>
        </p:txBody>
      </p:sp>
      <p:sp>
        <p:nvSpPr>
          <p:cNvPr id="22" name="Text 20"/>
          <p:cNvSpPr/>
          <p:nvPr/>
        </p:nvSpPr>
        <p:spPr>
          <a:xfrm>
            <a:off x="605332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0F766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0.4%</a:t>
            </a:r>
            <a:endParaRPr lang="en-US" sz="1800" dirty="0"/>
          </a:p>
        </p:txBody>
      </p:sp>
      <p:sp>
        <p:nvSpPr>
          <p:cNvPr id="23" name="Text 21"/>
          <p:cNvSpPr/>
          <p:nvPr/>
        </p:nvSpPr>
        <p:spPr>
          <a:xfrm>
            <a:off x="605332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+9.6 pp</a:t>
            </a:r>
            <a:endParaRPr lang="en-US" sz="770" dirty="0"/>
          </a:p>
        </p:txBody>
      </p:sp>
      <p:sp>
        <p:nvSpPr>
          <p:cNvPr id="24" name="Shape 22"/>
          <p:cNvSpPr/>
          <p:nvPr/>
        </p:nvSpPr>
        <p:spPr>
          <a:xfrm>
            <a:off x="772668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783640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ROCE</a:t>
            </a:r>
            <a:endParaRPr lang="en-US" sz="850" dirty="0"/>
          </a:p>
        </p:txBody>
      </p:sp>
      <p:sp>
        <p:nvSpPr>
          <p:cNvPr id="26" name="Text 24"/>
          <p:cNvSpPr/>
          <p:nvPr/>
        </p:nvSpPr>
        <p:spPr>
          <a:xfrm>
            <a:off x="783640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0F766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3.6%</a:t>
            </a:r>
            <a:endParaRPr lang="en-US" sz="1800" dirty="0"/>
          </a:p>
        </p:txBody>
      </p:sp>
      <p:sp>
        <p:nvSpPr>
          <p:cNvPr id="27" name="Text 25"/>
          <p:cNvSpPr/>
          <p:nvPr/>
        </p:nvSpPr>
        <p:spPr>
          <a:xfrm>
            <a:off x="783640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+6.3 pp</a:t>
            </a:r>
            <a:endParaRPr lang="en-US" sz="770" dirty="0"/>
          </a:p>
        </p:txBody>
      </p:sp>
      <p:sp>
        <p:nvSpPr>
          <p:cNvPr id="28" name="Shape 26"/>
          <p:cNvSpPr/>
          <p:nvPr/>
        </p:nvSpPr>
        <p:spPr>
          <a:xfrm>
            <a:off x="950976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9" name="Text 27"/>
          <p:cNvSpPr/>
          <p:nvPr/>
        </p:nvSpPr>
        <p:spPr>
          <a:xfrm>
            <a:off x="961948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Credit</a:t>
            </a:r>
            <a:endParaRPr lang="en-US" sz="850" dirty="0"/>
          </a:p>
        </p:txBody>
      </p:sp>
      <p:sp>
        <p:nvSpPr>
          <p:cNvPr id="30" name="Text 28"/>
          <p:cNvSpPr/>
          <p:nvPr/>
        </p:nvSpPr>
        <p:spPr>
          <a:xfrm>
            <a:off x="961948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BB-</a:t>
            </a:r>
            <a:endParaRPr lang="en-US" sz="1800" dirty="0"/>
          </a:p>
        </p:txBody>
      </p:sp>
      <p:sp>
        <p:nvSpPr>
          <p:cNvPr id="31" name="Text 29"/>
          <p:cNvSpPr/>
          <p:nvPr/>
        </p:nvSpPr>
        <p:spPr>
          <a:xfrm>
            <a:off x="961948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R3: B+</a:t>
            </a:r>
            <a:endParaRPr lang="en-US" sz="770" dirty="0"/>
          </a:p>
        </p:txBody>
      </p:sp>
      <p:sp>
        <p:nvSpPr>
          <p:cNvPr id="32" name="Text 30"/>
          <p:cNvSpPr/>
          <p:nvPr/>
        </p:nvSpPr>
        <p:spPr>
          <a:xfrm>
            <a:off x="777240" y="2423160"/>
            <a:ext cx="5394960" cy="22860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Rank: 2nd → 6th. Market cap: 11m → 3m. Share price: $294.9 → $70.3.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Rank fell from 2nd to 6th, even if some operating signals may have improved.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Profit improved by 0m; test whether this is repeatable or merely a correction.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Global share rose by +4.3 pp, but share must be converted into margin.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Credit rating moved from B+ to BB-, changing risk and valuation credibility.</a:t>
            </a:r>
            <a:endParaRPr lang="en-US" sz="1030" dirty="0"/>
          </a:p>
        </p:txBody>
      </p:sp>
      <p:sp>
        <p:nvSpPr>
          <p:cNvPr id="33" name="Shape 31"/>
          <p:cNvSpPr/>
          <p:nvPr/>
        </p:nvSpPr>
        <p:spPr>
          <a:xfrm>
            <a:off x="6446520" y="2423160"/>
            <a:ext cx="4663440" cy="224028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4" name="Text 32"/>
          <p:cNvSpPr/>
          <p:nvPr/>
        </p:nvSpPr>
        <p:spPr>
          <a:xfrm>
            <a:off x="7680960" y="4709160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Global share</a:t>
            </a:r>
            <a:endParaRPr lang="en-US" sz="750" dirty="0"/>
          </a:p>
        </p:txBody>
      </p:sp>
      <p:sp>
        <p:nvSpPr>
          <p:cNvPr id="35" name="Text 33"/>
          <p:cNvSpPr/>
          <p:nvPr/>
        </p:nvSpPr>
        <p:spPr>
          <a:xfrm>
            <a:off x="6263640" y="2194560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ROS</a:t>
            </a:r>
            <a:endParaRPr lang="en-US" sz="750" dirty="0"/>
          </a:p>
        </p:txBody>
      </p:sp>
      <p:sp>
        <p:nvSpPr>
          <p:cNvPr id="36" name="Shape 34"/>
          <p:cNvSpPr/>
          <p:nvPr/>
        </p:nvSpPr>
        <p:spPr>
          <a:xfrm>
            <a:off x="10029775" y="4599432"/>
            <a:ext cx="128016" cy="128016"/>
          </a:xfrm>
          <a:prstGeom prst="ellipse">
            <a:avLst/>
          </a:prstGeom>
          <a:solidFill>
            <a:srgbClr val="667085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7" name="Text 35"/>
          <p:cNvSpPr/>
          <p:nvPr/>
        </p:nvSpPr>
        <p:spPr>
          <a:xfrm>
            <a:off x="10166935" y="4590288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R3</a:t>
            </a:r>
            <a:endParaRPr lang="en-US" sz="670" dirty="0"/>
          </a:p>
        </p:txBody>
      </p:sp>
      <p:sp>
        <p:nvSpPr>
          <p:cNvPr id="38" name="Shape 36"/>
          <p:cNvSpPr/>
          <p:nvPr/>
        </p:nvSpPr>
        <p:spPr>
          <a:xfrm>
            <a:off x="11045952" y="2499290"/>
            <a:ext cx="128016" cy="128016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9" name="Text 37"/>
          <p:cNvSpPr/>
          <p:nvPr/>
        </p:nvSpPr>
        <p:spPr>
          <a:xfrm>
            <a:off x="11183112" y="2490146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R4</a:t>
            </a:r>
            <a:endParaRPr lang="en-US" sz="670" dirty="0"/>
          </a:p>
        </p:txBody>
      </p:sp>
      <p:sp>
        <p:nvSpPr>
          <p:cNvPr id="40" name="Text 38"/>
          <p:cNvSpPr/>
          <p:nvPr/>
        </p:nvSpPr>
        <p:spPr>
          <a:xfrm>
            <a:off x="6446520" y="4892040"/>
            <a:ext cx="466344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41" name="Text 39"/>
          <p:cNvSpPr/>
          <p:nvPr/>
        </p:nvSpPr>
        <p:spPr>
          <a:xfrm>
            <a:off x="6446520" y="5056632"/>
            <a:ext cx="46634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Preserve what improves cash-flow quality; repair the constraint that weakens repeatability.</a:t>
            </a:r>
            <a:endParaRPr lang="en-US" sz="850" dirty="0"/>
          </a:p>
        </p:txBody>
      </p:sp>
      <p:sp>
        <p:nvSpPr>
          <p:cNvPr id="42" name="Shape 40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43" name="Text 41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44" name="Text 42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Round 4 assumption was validated?    › What decision must change before Round 5?</a:t>
            </a:r>
            <a:endParaRPr lang="en-US" sz="9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Team profile: Lakshmi Chit Fund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7th in R3 → 7th in R4 • held position positions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• R3→R4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18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U1 R1–R4 Excel results; principal criterion: cumulative TSR (p.a.)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59436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70408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TSR</a:t>
            </a:r>
            <a:endParaRPr lang="en-US" sz="850" dirty="0"/>
          </a:p>
        </p:txBody>
      </p:sp>
      <p:sp>
        <p:nvSpPr>
          <p:cNvPr id="10" name="Text 8"/>
          <p:cNvSpPr/>
          <p:nvPr/>
        </p:nvSpPr>
        <p:spPr>
          <a:xfrm>
            <a:off x="70408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0F766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-25.4%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70408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-36.9% in R3</a:t>
            </a:r>
            <a:endParaRPr lang="en-US" sz="770" dirty="0"/>
          </a:p>
        </p:txBody>
      </p:sp>
      <p:sp>
        <p:nvSpPr>
          <p:cNvPr id="12" name="Shape 10"/>
          <p:cNvSpPr/>
          <p:nvPr/>
        </p:nvSpPr>
        <p:spPr>
          <a:xfrm>
            <a:off x="237744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248716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Sales</a:t>
            </a:r>
            <a:endParaRPr lang="en-US" sz="850" dirty="0"/>
          </a:p>
        </p:txBody>
      </p:sp>
      <p:sp>
        <p:nvSpPr>
          <p:cNvPr id="14" name="Text 12"/>
          <p:cNvSpPr/>
          <p:nvPr/>
        </p:nvSpPr>
        <p:spPr>
          <a:xfrm>
            <a:off x="248716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0F766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3m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248716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+0.1bn</a:t>
            </a:r>
            <a:endParaRPr lang="en-US" sz="770" dirty="0"/>
          </a:p>
        </p:txBody>
      </p:sp>
      <p:sp>
        <p:nvSpPr>
          <p:cNvPr id="16" name="Shape 14"/>
          <p:cNvSpPr/>
          <p:nvPr/>
        </p:nvSpPr>
        <p:spPr>
          <a:xfrm>
            <a:off x="416052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427024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Profit</a:t>
            </a:r>
            <a:endParaRPr lang="en-US" sz="850" dirty="0"/>
          </a:p>
        </p:txBody>
      </p:sp>
      <p:sp>
        <p:nvSpPr>
          <p:cNvPr id="18" name="Text 16"/>
          <p:cNvSpPr/>
          <p:nvPr/>
        </p:nvSpPr>
        <p:spPr>
          <a:xfrm>
            <a:off x="427024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B4231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-1m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427024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-0.1bn</a:t>
            </a:r>
            <a:endParaRPr lang="en-US" sz="770" dirty="0"/>
          </a:p>
        </p:txBody>
      </p:sp>
      <p:sp>
        <p:nvSpPr>
          <p:cNvPr id="20" name="Shape 18"/>
          <p:cNvSpPr/>
          <p:nvPr/>
        </p:nvSpPr>
        <p:spPr>
          <a:xfrm>
            <a:off x="594360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605332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ROS</a:t>
            </a:r>
            <a:endParaRPr lang="en-US" sz="850" dirty="0"/>
          </a:p>
        </p:txBody>
      </p:sp>
      <p:sp>
        <p:nvSpPr>
          <p:cNvPr id="22" name="Text 20"/>
          <p:cNvSpPr/>
          <p:nvPr/>
        </p:nvSpPr>
        <p:spPr>
          <a:xfrm>
            <a:off x="605332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B4231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-22.1%</a:t>
            </a:r>
            <a:endParaRPr lang="en-US" sz="1800" dirty="0"/>
          </a:p>
        </p:txBody>
      </p:sp>
      <p:sp>
        <p:nvSpPr>
          <p:cNvPr id="23" name="Text 21"/>
          <p:cNvSpPr/>
          <p:nvPr/>
        </p:nvSpPr>
        <p:spPr>
          <a:xfrm>
            <a:off x="605332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-4.4 pp</a:t>
            </a:r>
            <a:endParaRPr lang="en-US" sz="770" dirty="0"/>
          </a:p>
        </p:txBody>
      </p:sp>
      <p:sp>
        <p:nvSpPr>
          <p:cNvPr id="24" name="Shape 22"/>
          <p:cNvSpPr/>
          <p:nvPr/>
        </p:nvSpPr>
        <p:spPr>
          <a:xfrm>
            <a:off x="772668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783640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ROCE</a:t>
            </a:r>
            <a:endParaRPr lang="en-US" sz="850" dirty="0"/>
          </a:p>
        </p:txBody>
      </p:sp>
      <p:sp>
        <p:nvSpPr>
          <p:cNvPr id="26" name="Text 24"/>
          <p:cNvSpPr/>
          <p:nvPr/>
        </p:nvSpPr>
        <p:spPr>
          <a:xfrm>
            <a:off x="783640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B4231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3.9%</a:t>
            </a:r>
            <a:endParaRPr lang="en-US" sz="1800" dirty="0"/>
          </a:p>
        </p:txBody>
      </p:sp>
      <p:sp>
        <p:nvSpPr>
          <p:cNvPr id="27" name="Text 25"/>
          <p:cNvSpPr/>
          <p:nvPr/>
        </p:nvSpPr>
        <p:spPr>
          <a:xfrm>
            <a:off x="783640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-0.7 pp</a:t>
            </a:r>
            <a:endParaRPr lang="en-US" sz="770" dirty="0"/>
          </a:p>
        </p:txBody>
      </p:sp>
      <p:sp>
        <p:nvSpPr>
          <p:cNvPr id="28" name="Shape 26"/>
          <p:cNvSpPr/>
          <p:nvPr/>
        </p:nvSpPr>
        <p:spPr>
          <a:xfrm>
            <a:off x="950976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9" name="Text 27"/>
          <p:cNvSpPr/>
          <p:nvPr/>
        </p:nvSpPr>
        <p:spPr>
          <a:xfrm>
            <a:off x="961948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Credit</a:t>
            </a:r>
            <a:endParaRPr lang="en-US" sz="850" dirty="0"/>
          </a:p>
        </p:txBody>
      </p:sp>
      <p:sp>
        <p:nvSpPr>
          <p:cNvPr id="30" name="Text 28"/>
          <p:cNvSpPr/>
          <p:nvPr/>
        </p:nvSpPr>
        <p:spPr>
          <a:xfrm>
            <a:off x="961948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</a:t>
            </a:r>
            <a:endParaRPr lang="en-US" sz="1800" dirty="0"/>
          </a:p>
        </p:txBody>
      </p:sp>
      <p:sp>
        <p:nvSpPr>
          <p:cNvPr id="31" name="Text 29"/>
          <p:cNvSpPr/>
          <p:nvPr/>
        </p:nvSpPr>
        <p:spPr>
          <a:xfrm>
            <a:off x="961948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R3: C</a:t>
            </a:r>
            <a:endParaRPr lang="en-US" sz="770" dirty="0"/>
          </a:p>
        </p:txBody>
      </p:sp>
      <p:sp>
        <p:nvSpPr>
          <p:cNvPr id="32" name="Text 30"/>
          <p:cNvSpPr/>
          <p:nvPr/>
        </p:nvSpPr>
        <p:spPr>
          <a:xfrm>
            <a:off x="777240" y="2423160"/>
            <a:ext cx="5394960" cy="22860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Rank: 7th → 7th. Market cap: 1m → 2m. Share price: $47.4 → $58.6.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Rank remained 7th, so the team needs to test whether it is stuck or stable.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Profit deteriorated by -0m; identify the cost, price or volume mechanism.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Global share fell by -1.3 pp, so the team must decide whether to defend economics or rebuild reach.</a:t>
            </a:r>
            <a:endParaRPr lang="en-US" sz="1030" dirty="0"/>
          </a:p>
        </p:txBody>
      </p:sp>
      <p:sp>
        <p:nvSpPr>
          <p:cNvPr id="33" name="Shape 31"/>
          <p:cNvSpPr/>
          <p:nvPr/>
        </p:nvSpPr>
        <p:spPr>
          <a:xfrm>
            <a:off x="6446520" y="2423160"/>
            <a:ext cx="4663440" cy="224028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4" name="Text 32"/>
          <p:cNvSpPr/>
          <p:nvPr/>
        </p:nvSpPr>
        <p:spPr>
          <a:xfrm>
            <a:off x="7680960" y="4709160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Global share</a:t>
            </a:r>
            <a:endParaRPr lang="en-US" sz="750" dirty="0"/>
          </a:p>
        </p:txBody>
      </p:sp>
      <p:sp>
        <p:nvSpPr>
          <p:cNvPr id="35" name="Text 33"/>
          <p:cNvSpPr/>
          <p:nvPr/>
        </p:nvSpPr>
        <p:spPr>
          <a:xfrm>
            <a:off x="6263640" y="2194560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ROS</a:t>
            </a:r>
            <a:endParaRPr lang="en-US" sz="750" dirty="0"/>
          </a:p>
        </p:txBody>
      </p:sp>
      <p:sp>
        <p:nvSpPr>
          <p:cNvPr id="36" name="Shape 34"/>
          <p:cNvSpPr/>
          <p:nvPr/>
        </p:nvSpPr>
        <p:spPr>
          <a:xfrm>
            <a:off x="11045952" y="4175778"/>
            <a:ext cx="128016" cy="128016"/>
          </a:xfrm>
          <a:prstGeom prst="ellipse">
            <a:avLst/>
          </a:prstGeom>
          <a:solidFill>
            <a:srgbClr val="667085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7" name="Text 35"/>
          <p:cNvSpPr/>
          <p:nvPr/>
        </p:nvSpPr>
        <p:spPr>
          <a:xfrm>
            <a:off x="11183112" y="4166634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R3</a:t>
            </a:r>
            <a:endParaRPr lang="en-US" sz="670" dirty="0"/>
          </a:p>
        </p:txBody>
      </p:sp>
      <p:sp>
        <p:nvSpPr>
          <p:cNvPr id="38" name="Shape 36"/>
          <p:cNvSpPr/>
          <p:nvPr/>
        </p:nvSpPr>
        <p:spPr>
          <a:xfrm>
            <a:off x="10678818" y="4599432"/>
            <a:ext cx="128016" cy="128016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9" name="Text 37"/>
          <p:cNvSpPr/>
          <p:nvPr/>
        </p:nvSpPr>
        <p:spPr>
          <a:xfrm>
            <a:off x="10815978" y="4590288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R4</a:t>
            </a:r>
            <a:endParaRPr lang="en-US" sz="670" dirty="0"/>
          </a:p>
        </p:txBody>
      </p:sp>
      <p:sp>
        <p:nvSpPr>
          <p:cNvPr id="40" name="Text 38"/>
          <p:cNvSpPr/>
          <p:nvPr/>
        </p:nvSpPr>
        <p:spPr>
          <a:xfrm>
            <a:off x="6446520" y="4892040"/>
            <a:ext cx="466344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41" name="Text 39"/>
          <p:cNvSpPr/>
          <p:nvPr/>
        </p:nvSpPr>
        <p:spPr>
          <a:xfrm>
            <a:off x="6446520" y="5056632"/>
            <a:ext cx="46634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Preserve what improves cash-flow quality; repair the constraint that weakens repeatability.</a:t>
            </a:r>
            <a:endParaRPr lang="en-US" sz="850" dirty="0"/>
          </a:p>
        </p:txBody>
      </p:sp>
      <p:sp>
        <p:nvSpPr>
          <p:cNvPr id="42" name="Shape 40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43" name="Text 41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44" name="Text 42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Round 4 assumption was validated?    › What decision must change before Round 5?</a:t>
            </a:r>
            <a:endParaRPr lang="en-US" sz="9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Team profile: Big Bulls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3rd in R3 → 1st in R4 • gained 2 positions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• R3→R4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19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U1 R1–R4 Excel results; principal criterion: cumulative TSR (p.a.)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59436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70408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TSR</a:t>
            </a:r>
            <a:endParaRPr lang="en-US" sz="850" dirty="0"/>
          </a:p>
        </p:txBody>
      </p:sp>
      <p:sp>
        <p:nvSpPr>
          <p:cNvPr id="10" name="Text 8"/>
          <p:cNvSpPr/>
          <p:nvPr/>
        </p:nvSpPr>
        <p:spPr>
          <a:xfrm>
            <a:off x="70408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B4231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5.5%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70408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12.9% in R3</a:t>
            </a:r>
            <a:endParaRPr lang="en-US" sz="770" dirty="0"/>
          </a:p>
        </p:txBody>
      </p:sp>
      <p:sp>
        <p:nvSpPr>
          <p:cNvPr id="12" name="Shape 10"/>
          <p:cNvSpPr/>
          <p:nvPr/>
        </p:nvSpPr>
        <p:spPr>
          <a:xfrm>
            <a:off x="237744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248716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Sales</a:t>
            </a:r>
            <a:endParaRPr lang="en-US" sz="850" dirty="0"/>
          </a:p>
        </p:txBody>
      </p:sp>
      <p:sp>
        <p:nvSpPr>
          <p:cNvPr id="14" name="Text 12"/>
          <p:cNvSpPr/>
          <p:nvPr/>
        </p:nvSpPr>
        <p:spPr>
          <a:xfrm>
            <a:off x="248716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B4231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2m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248716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-0.2bn</a:t>
            </a:r>
            <a:endParaRPr lang="en-US" sz="770" dirty="0"/>
          </a:p>
        </p:txBody>
      </p:sp>
      <p:sp>
        <p:nvSpPr>
          <p:cNvPr id="16" name="Shape 14"/>
          <p:cNvSpPr/>
          <p:nvPr/>
        </p:nvSpPr>
        <p:spPr>
          <a:xfrm>
            <a:off x="416052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427024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Profit</a:t>
            </a:r>
            <a:endParaRPr lang="en-US" sz="850" dirty="0"/>
          </a:p>
        </p:txBody>
      </p:sp>
      <p:sp>
        <p:nvSpPr>
          <p:cNvPr id="18" name="Text 16"/>
          <p:cNvSpPr/>
          <p:nvPr/>
        </p:nvSpPr>
        <p:spPr>
          <a:xfrm>
            <a:off x="427024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B4231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0m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427024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-0.1bn</a:t>
            </a:r>
            <a:endParaRPr lang="en-US" sz="770" dirty="0"/>
          </a:p>
        </p:txBody>
      </p:sp>
      <p:sp>
        <p:nvSpPr>
          <p:cNvPr id="20" name="Shape 18"/>
          <p:cNvSpPr/>
          <p:nvPr/>
        </p:nvSpPr>
        <p:spPr>
          <a:xfrm>
            <a:off x="594360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605332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ROS</a:t>
            </a:r>
            <a:endParaRPr lang="en-US" sz="850" dirty="0"/>
          </a:p>
        </p:txBody>
      </p:sp>
      <p:sp>
        <p:nvSpPr>
          <p:cNvPr id="22" name="Text 20"/>
          <p:cNvSpPr/>
          <p:nvPr/>
        </p:nvSpPr>
        <p:spPr>
          <a:xfrm>
            <a:off x="605332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B4231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12.0%</a:t>
            </a:r>
            <a:endParaRPr lang="en-US" sz="1800" dirty="0"/>
          </a:p>
        </p:txBody>
      </p:sp>
      <p:sp>
        <p:nvSpPr>
          <p:cNvPr id="23" name="Text 21"/>
          <p:cNvSpPr/>
          <p:nvPr/>
        </p:nvSpPr>
        <p:spPr>
          <a:xfrm>
            <a:off x="605332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-4.4 pp</a:t>
            </a:r>
            <a:endParaRPr lang="en-US" sz="770" dirty="0"/>
          </a:p>
        </p:txBody>
      </p:sp>
      <p:sp>
        <p:nvSpPr>
          <p:cNvPr id="24" name="Shape 22"/>
          <p:cNvSpPr/>
          <p:nvPr/>
        </p:nvSpPr>
        <p:spPr>
          <a:xfrm>
            <a:off x="772668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783640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ROCE</a:t>
            </a:r>
            <a:endParaRPr lang="en-US" sz="850" dirty="0"/>
          </a:p>
        </p:txBody>
      </p:sp>
      <p:sp>
        <p:nvSpPr>
          <p:cNvPr id="26" name="Text 24"/>
          <p:cNvSpPr/>
          <p:nvPr/>
        </p:nvSpPr>
        <p:spPr>
          <a:xfrm>
            <a:off x="783640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B4231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7.5%</a:t>
            </a:r>
            <a:endParaRPr lang="en-US" sz="1800" dirty="0"/>
          </a:p>
        </p:txBody>
      </p:sp>
      <p:sp>
        <p:nvSpPr>
          <p:cNvPr id="27" name="Text 25"/>
          <p:cNvSpPr/>
          <p:nvPr/>
        </p:nvSpPr>
        <p:spPr>
          <a:xfrm>
            <a:off x="783640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-8.1 pp</a:t>
            </a:r>
            <a:endParaRPr lang="en-US" sz="770" dirty="0"/>
          </a:p>
        </p:txBody>
      </p:sp>
      <p:sp>
        <p:nvSpPr>
          <p:cNvPr id="28" name="Shape 26"/>
          <p:cNvSpPr/>
          <p:nvPr/>
        </p:nvSpPr>
        <p:spPr>
          <a:xfrm>
            <a:off x="950976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9" name="Text 27"/>
          <p:cNvSpPr/>
          <p:nvPr/>
        </p:nvSpPr>
        <p:spPr>
          <a:xfrm>
            <a:off x="961948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Credit</a:t>
            </a:r>
            <a:endParaRPr lang="en-US" sz="850" dirty="0"/>
          </a:p>
        </p:txBody>
      </p:sp>
      <p:sp>
        <p:nvSpPr>
          <p:cNvPr id="30" name="Text 28"/>
          <p:cNvSpPr/>
          <p:nvPr/>
        </p:nvSpPr>
        <p:spPr>
          <a:xfrm>
            <a:off x="961948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AA+</a:t>
            </a:r>
            <a:endParaRPr lang="en-US" sz="1800" dirty="0"/>
          </a:p>
        </p:txBody>
      </p:sp>
      <p:sp>
        <p:nvSpPr>
          <p:cNvPr id="31" name="Text 29"/>
          <p:cNvSpPr/>
          <p:nvPr/>
        </p:nvSpPr>
        <p:spPr>
          <a:xfrm>
            <a:off x="961948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R3: AA</a:t>
            </a:r>
            <a:endParaRPr lang="en-US" sz="770" dirty="0"/>
          </a:p>
        </p:txBody>
      </p:sp>
      <p:sp>
        <p:nvSpPr>
          <p:cNvPr id="32" name="Text 30"/>
          <p:cNvSpPr/>
          <p:nvPr/>
        </p:nvSpPr>
        <p:spPr>
          <a:xfrm>
            <a:off x="777240" y="2423160"/>
            <a:ext cx="5394960" cy="22860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Rank: 3rd → 1st. Market cap: 9m → 8m. Share price: $268.4 → $230.8.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Rank improved from 3rd to 1st, indicating stronger relative investor confidence.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Profit deteriorated by -0m; identify the cost, price or volume mechanism.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Global share fell by -2.9 pp, so the team must decide whether to defend economics or rebuild reach.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Credit rating moved from AA to AA+, changing risk and valuation credibility.</a:t>
            </a:r>
            <a:endParaRPr lang="en-US" sz="1030" dirty="0"/>
          </a:p>
        </p:txBody>
      </p:sp>
      <p:sp>
        <p:nvSpPr>
          <p:cNvPr id="33" name="Shape 31"/>
          <p:cNvSpPr/>
          <p:nvPr/>
        </p:nvSpPr>
        <p:spPr>
          <a:xfrm>
            <a:off x="6446520" y="2423160"/>
            <a:ext cx="4663440" cy="224028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4" name="Text 32"/>
          <p:cNvSpPr/>
          <p:nvPr/>
        </p:nvSpPr>
        <p:spPr>
          <a:xfrm>
            <a:off x="7680960" y="4709160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Global share</a:t>
            </a:r>
            <a:endParaRPr lang="en-US" sz="750" dirty="0"/>
          </a:p>
        </p:txBody>
      </p:sp>
      <p:sp>
        <p:nvSpPr>
          <p:cNvPr id="35" name="Text 33"/>
          <p:cNvSpPr/>
          <p:nvPr/>
        </p:nvSpPr>
        <p:spPr>
          <a:xfrm>
            <a:off x="6263640" y="2194560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ROS</a:t>
            </a:r>
            <a:endParaRPr lang="en-US" sz="750" dirty="0"/>
          </a:p>
        </p:txBody>
      </p:sp>
      <p:sp>
        <p:nvSpPr>
          <p:cNvPr id="36" name="Shape 34"/>
          <p:cNvSpPr/>
          <p:nvPr/>
        </p:nvSpPr>
        <p:spPr>
          <a:xfrm>
            <a:off x="11045952" y="2359152"/>
            <a:ext cx="128016" cy="128016"/>
          </a:xfrm>
          <a:prstGeom prst="ellipse">
            <a:avLst/>
          </a:prstGeom>
          <a:solidFill>
            <a:srgbClr val="667085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7" name="Text 35"/>
          <p:cNvSpPr/>
          <p:nvPr/>
        </p:nvSpPr>
        <p:spPr>
          <a:xfrm>
            <a:off x="11183112" y="2350008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R3</a:t>
            </a:r>
            <a:endParaRPr lang="en-US" sz="670" dirty="0"/>
          </a:p>
        </p:txBody>
      </p:sp>
      <p:sp>
        <p:nvSpPr>
          <p:cNvPr id="38" name="Shape 36"/>
          <p:cNvSpPr/>
          <p:nvPr/>
        </p:nvSpPr>
        <p:spPr>
          <a:xfrm>
            <a:off x="9974275" y="2959582"/>
            <a:ext cx="128016" cy="128016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9" name="Text 37"/>
          <p:cNvSpPr/>
          <p:nvPr/>
        </p:nvSpPr>
        <p:spPr>
          <a:xfrm>
            <a:off x="10111435" y="2950438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R4</a:t>
            </a:r>
            <a:endParaRPr lang="en-US" sz="670" dirty="0"/>
          </a:p>
        </p:txBody>
      </p:sp>
      <p:sp>
        <p:nvSpPr>
          <p:cNvPr id="40" name="Text 38"/>
          <p:cNvSpPr/>
          <p:nvPr/>
        </p:nvSpPr>
        <p:spPr>
          <a:xfrm>
            <a:off x="6446520" y="4892040"/>
            <a:ext cx="466344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41" name="Text 39"/>
          <p:cNvSpPr/>
          <p:nvPr/>
        </p:nvSpPr>
        <p:spPr>
          <a:xfrm>
            <a:off x="6446520" y="5056632"/>
            <a:ext cx="46634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Preserve what improves cash-flow quality; repair the constraint that weakens repeatability.</a:t>
            </a:r>
            <a:endParaRPr lang="en-US" sz="850" dirty="0"/>
          </a:p>
        </p:txBody>
      </p:sp>
      <p:sp>
        <p:nvSpPr>
          <p:cNvPr id="42" name="Shape 40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43" name="Text 41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44" name="Text 42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Round 4 assumption was validated?    › What decision must change before Round 5?</a:t>
            </a:r>
            <a:endParaRPr lang="en-US" sz="9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Team profile: Grey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1st in R3 → 4th in R4 • lost 3 positions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• R3→R4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20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U1 R1–R4 Excel results; principal criterion: cumulative TSR (p.a.)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59436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70408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TSR</a:t>
            </a:r>
            <a:endParaRPr lang="en-US" sz="850" dirty="0"/>
          </a:p>
        </p:txBody>
      </p:sp>
      <p:sp>
        <p:nvSpPr>
          <p:cNvPr id="10" name="Text 8"/>
          <p:cNvSpPr/>
          <p:nvPr/>
        </p:nvSpPr>
        <p:spPr>
          <a:xfrm>
            <a:off x="70408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B4231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-4.6%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70408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18.6% in R3</a:t>
            </a:r>
            <a:endParaRPr lang="en-US" sz="770" dirty="0"/>
          </a:p>
        </p:txBody>
      </p:sp>
      <p:sp>
        <p:nvSpPr>
          <p:cNvPr id="12" name="Shape 10"/>
          <p:cNvSpPr/>
          <p:nvPr/>
        </p:nvSpPr>
        <p:spPr>
          <a:xfrm>
            <a:off x="237744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248716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Sales</a:t>
            </a:r>
            <a:endParaRPr lang="en-US" sz="850" dirty="0"/>
          </a:p>
        </p:txBody>
      </p:sp>
      <p:sp>
        <p:nvSpPr>
          <p:cNvPr id="14" name="Text 12"/>
          <p:cNvSpPr/>
          <p:nvPr/>
        </p:nvSpPr>
        <p:spPr>
          <a:xfrm>
            <a:off x="248716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B4231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2m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248716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-0.9bn</a:t>
            </a:r>
            <a:endParaRPr lang="en-US" sz="770" dirty="0"/>
          </a:p>
        </p:txBody>
      </p:sp>
      <p:sp>
        <p:nvSpPr>
          <p:cNvPr id="16" name="Shape 14"/>
          <p:cNvSpPr/>
          <p:nvPr/>
        </p:nvSpPr>
        <p:spPr>
          <a:xfrm>
            <a:off x="416052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427024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Profit</a:t>
            </a:r>
            <a:endParaRPr lang="en-US" sz="850" dirty="0"/>
          </a:p>
        </p:txBody>
      </p:sp>
      <p:sp>
        <p:nvSpPr>
          <p:cNvPr id="18" name="Text 16"/>
          <p:cNvSpPr/>
          <p:nvPr/>
        </p:nvSpPr>
        <p:spPr>
          <a:xfrm>
            <a:off x="427024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B4231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-0m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427024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-0.7bn</a:t>
            </a:r>
            <a:endParaRPr lang="en-US" sz="770" dirty="0"/>
          </a:p>
        </p:txBody>
      </p:sp>
      <p:sp>
        <p:nvSpPr>
          <p:cNvPr id="20" name="Shape 18"/>
          <p:cNvSpPr/>
          <p:nvPr/>
        </p:nvSpPr>
        <p:spPr>
          <a:xfrm>
            <a:off x="594360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605332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ROS</a:t>
            </a:r>
            <a:endParaRPr lang="en-US" sz="850" dirty="0"/>
          </a:p>
        </p:txBody>
      </p:sp>
      <p:sp>
        <p:nvSpPr>
          <p:cNvPr id="22" name="Text 20"/>
          <p:cNvSpPr/>
          <p:nvPr/>
        </p:nvSpPr>
        <p:spPr>
          <a:xfrm>
            <a:off x="605332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B4231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-8.8%</a:t>
            </a:r>
            <a:endParaRPr lang="en-US" sz="1800" dirty="0"/>
          </a:p>
        </p:txBody>
      </p:sp>
      <p:sp>
        <p:nvSpPr>
          <p:cNvPr id="23" name="Text 21"/>
          <p:cNvSpPr/>
          <p:nvPr/>
        </p:nvSpPr>
        <p:spPr>
          <a:xfrm>
            <a:off x="605332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-26.3 pp</a:t>
            </a:r>
            <a:endParaRPr lang="en-US" sz="770" dirty="0"/>
          </a:p>
        </p:txBody>
      </p:sp>
      <p:sp>
        <p:nvSpPr>
          <p:cNvPr id="24" name="Shape 22"/>
          <p:cNvSpPr/>
          <p:nvPr/>
        </p:nvSpPr>
        <p:spPr>
          <a:xfrm>
            <a:off x="772668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783640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ROCE</a:t>
            </a:r>
            <a:endParaRPr lang="en-US" sz="850" dirty="0"/>
          </a:p>
        </p:txBody>
      </p:sp>
      <p:sp>
        <p:nvSpPr>
          <p:cNvPr id="26" name="Text 24"/>
          <p:cNvSpPr/>
          <p:nvPr/>
        </p:nvSpPr>
        <p:spPr>
          <a:xfrm>
            <a:off x="783640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B4231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-0.5%</a:t>
            </a:r>
            <a:endParaRPr lang="en-US" sz="1800" dirty="0"/>
          </a:p>
        </p:txBody>
      </p:sp>
      <p:sp>
        <p:nvSpPr>
          <p:cNvPr id="27" name="Text 25"/>
          <p:cNvSpPr/>
          <p:nvPr/>
        </p:nvSpPr>
        <p:spPr>
          <a:xfrm>
            <a:off x="783640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-23.9 pp</a:t>
            </a:r>
            <a:endParaRPr lang="en-US" sz="770" dirty="0"/>
          </a:p>
        </p:txBody>
      </p:sp>
      <p:sp>
        <p:nvSpPr>
          <p:cNvPr id="28" name="Shape 26"/>
          <p:cNvSpPr/>
          <p:nvPr/>
        </p:nvSpPr>
        <p:spPr>
          <a:xfrm>
            <a:off x="950976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9" name="Text 27"/>
          <p:cNvSpPr/>
          <p:nvPr/>
        </p:nvSpPr>
        <p:spPr>
          <a:xfrm>
            <a:off x="961948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Credit</a:t>
            </a:r>
            <a:endParaRPr lang="en-US" sz="850" dirty="0"/>
          </a:p>
        </p:txBody>
      </p:sp>
      <p:sp>
        <p:nvSpPr>
          <p:cNvPr id="30" name="Text 28"/>
          <p:cNvSpPr/>
          <p:nvPr/>
        </p:nvSpPr>
        <p:spPr>
          <a:xfrm>
            <a:off x="961948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</a:t>
            </a:r>
            <a:endParaRPr lang="en-US" sz="1800" dirty="0"/>
          </a:p>
        </p:txBody>
      </p:sp>
      <p:sp>
        <p:nvSpPr>
          <p:cNvPr id="31" name="Text 29"/>
          <p:cNvSpPr/>
          <p:nvPr/>
        </p:nvSpPr>
        <p:spPr>
          <a:xfrm>
            <a:off x="961948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R3: AA</a:t>
            </a:r>
            <a:endParaRPr lang="en-US" sz="770" dirty="0"/>
          </a:p>
        </p:txBody>
      </p:sp>
      <p:sp>
        <p:nvSpPr>
          <p:cNvPr id="32" name="Text 30"/>
          <p:cNvSpPr/>
          <p:nvPr/>
        </p:nvSpPr>
        <p:spPr>
          <a:xfrm>
            <a:off x="777240" y="2423160"/>
            <a:ext cx="5394960" cy="22860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Rank: 1st → 4th. Market cap: 10m → 5m. Share price: $315.1 → $155.3.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Rank fell from 1st to 4th, even if some operating signals may have improved.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Profit deteriorated by -1m; identify the cost, price or volume mechanism.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Global share fell by -7.6 pp, so the team must decide whether to defend economics or rebuild reach.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Credit rating moved from AA to B, changing risk and valuation credibility.</a:t>
            </a:r>
            <a:endParaRPr lang="en-US" sz="1030" dirty="0"/>
          </a:p>
        </p:txBody>
      </p:sp>
      <p:sp>
        <p:nvSpPr>
          <p:cNvPr id="33" name="Shape 31"/>
          <p:cNvSpPr/>
          <p:nvPr/>
        </p:nvSpPr>
        <p:spPr>
          <a:xfrm>
            <a:off x="6446520" y="2423160"/>
            <a:ext cx="4663440" cy="224028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4" name="Text 32"/>
          <p:cNvSpPr/>
          <p:nvPr/>
        </p:nvSpPr>
        <p:spPr>
          <a:xfrm>
            <a:off x="7680960" y="4709160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Global share</a:t>
            </a:r>
            <a:endParaRPr lang="en-US" sz="750" dirty="0"/>
          </a:p>
        </p:txBody>
      </p:sp>
      <p:sp>
        <p:nvSpPr>
          <p:cNvPr id="35" name="Text 33"/>
          <p:cNvSpPr/>
          <p:nvPr/>
        </p:nvSpPr>
        <p:spPr>
          <a:xfrm>
            <a:off x="6263640" y="2194560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ROS</a:t>
            </a:r>
            <a:endParaRPr lang="en-US" sz="750" dirty="0"/>
          </a:p>
        </p:txBody>
      </p:sp>
      <p:sp>
        <p:nvSpPr>
          <p:cNvPr id="36" name="Shape 34"/>
          <p:cNvSpPr/>
          <p:nvPr/>
        </p:nvSpPr>
        <p:spPr>
          <a:xfrm>
            <a:off x="11045952" y="2359152"/>
            <a:ext cx="128016" cy="128016"/>
          </a:xfrm>
          <a:prstGeom prst="ellipse">
            <a:avLst/>
          </a:prstGeom>
          <a:solidFill>
            <a:srgbClr val="667085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7" name="Text 35"/>
          <p:cNvSpPr/>
          <p:nvPr/>
        </p:nvSpPr>
        <p:spPr>
          <a:xfrm>
            <a:off x="11183112" y="2350008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R3</a:t>
            </a:r>
            <a:endParaRPr lang="en-US" sz="670" dirty="0"/>
          </a:p>
        </p:txBody>
      </p:sp>
      <p:sp>
        <p:nvSpPr>
          <p:cNvPr id="38" name="Shape 36"/>
          <p:cNvSpPr/>
          <p:nvPr/>
        </p:nvSpPr>
        <p:spPr>
          <a:xfrm>
            <a:off x="9034794" y="4599432"/>
            <a:ext cx="128016" cy="128016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9" name="Text 37"/>
          <p:cNvSpPr/>
          <p:nvPr/>
        </p:nvSpPr>
        <p:spPr>
          <a:xfrm>
            <a:off x="9171954" y="4590288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R4</a:t>
            </a:r>
            <a:endParaRPr lang="en-US" sz="670" dirty="0"/>
          </a:p>
        </p:txBody>
      </p:sp>
      <p:sp>
        <p:nvSpPr>
          <p:cNvPr id="40" name="Text 38"/>
          <p:cNvSpPr/>
          <p:nvPr/>
        </p:nvSpPr>
        <p:spPr>
          <a:xfrm>
            <a:off x="6446520" y="4892040"/>
            <a:ext cx="466344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41" name="Text 39"/>
          <p:cNvSpPr/>
          <p:nvPr/>
        </p:nvSpPr>
        <p:spPr>
          <a:xfrm>
            <a:off x="6446520" y="5056632"/>
            <a:ext cx="46634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Preserve what improves cash-flow quality; repair the constraint that weakens repeatability.</a:t>
            </a:r>
            <a:endParaRPr lang="en-US" sz="850" dirty="0"/>
          </a:p>
        </p:txBody>
      </p:sp>
      <p:sp>
        <p:nvSpPr>
          <p:cNvPr id="42" name="Shape 40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43" name="Text 41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44" name="Text 42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Round 4 assumption was validated?    › What decision must change before Round 5?</a:t>
            </a:r>
            <a:endParaRPr lang="en-US" sz="9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Team profile: Akatsuki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4th in R3 → 3rd in R4 • gained 1 positions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• R3→R4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21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U1 R1–R4 Excel results; principal criterion: cumulative TSR (p.a.)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59436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70408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TSR</a:t>
            </a:r>
            <a:endParaRPr lang="en-US" sz="850" dirty="0"/>
          </a:p>
        </p:txBody>
      </p:sp>
      <p:sp>
        <p:nvSpPr>
          <p:cNvPr id="10" name="Text 8"/>
          <p:cNvSpPr/>
          <p:nvPr/>
        </p:nvSpPr>
        <p:spPr>
          <a:xfrm>
            <a:off x="70408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B4231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-2.4%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70408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10.3% in R3</a:t>
            </a:r>
            <a:endParaRPr lang="en-US" sz="770" dirty="0"/>
          </a:p>
        </p:txBody>
      </p:sp>
      <p:sp>
        <p:nvSpPr>
          <p:cNvPr id="12" name="Shape 10"/>
          <p:cNvSpPr/>
          <p:nvPr/>
        </p:nvSpPr>
        <p:spPr>
          <a:xfrm>
            <a:off x="237744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248716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Sales</a:t>
            </a:r>
            <a:endParaRPr lang="en-US" sz="850" dirty="0"/>
          </a:p>
        </p:txBody>
      </p:sp>
      <p:sp>
        <p:nvSpPr>
          <p:cNvPr id="14" name="Text 12"/>
          <p:cNvSpPr/>
          <p:nvPr/>
        </p:nvSpPr>
        <p:spPr>
          <a:xfrm>
            <a:off x="248716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B4231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2m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248716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-0.2bn</a:t>
            </a:r>
            <a:endParaRPr lang="en-US" sz="770" dirty="0"/>
          </a:p>
        </p:txBody>
      </p:sp>
      <p:sp>
        <p:nvSpPr>
          <p:cNvPr id="16" name="Shape 14"/>
          <p:cNvSpPr/>
          <p:nvPr/>
        </p:nvSpPr>
        <p:spPr>
          <a:xfrm>
            <a:off x="416052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427024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Profit</a:t>
            </a:r>
            <a:endParaRPr lang="en-US" sz="850" dirty="0"/>
          </a:p>
        </p:txBody>
      </p:sp>
      <p:sp>
        <p:nvSpPr>
          <p:cNvPr id="18" name="Text 16"/>
          <p:cNvSpPr/>
          <p:nvPr/>
        </p:nvSpPr>
        <p:spPr>
          <a:xfrm>
            <a:off x="427024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B4231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-0m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427024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-0.1bn</a:t>
            </a:r>
            <a:endParaRPr lang="en-US" sz="770" dirty="0"/>
          </a:p>
        </p:txBody>
      </p:sp>
      <p:sp>
        <p:nvSpPr>
          <p:cNvPr id="20" name="Shape 18"/>
          <p:cNvSpPr/>
          <p:nvPr/>
        </p:nvSpPr>
        <p:spPr>
          <a:xfrm>
            <a:off x="594360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605332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ROS</a:t>
            </a:r>
            <a:endParaRPr lang="en-US" sz="850" dirty="0"/>
          </a:p>
        </p:txBody>
      </p:sp>
      <p:sp>
        <p:nvSpPr>
          <p:cNvPr id="22" name="Text 20"/>
          <p:cNvSpPr/>
          <p:nvPr/>
        </p:nvSpPr>
        <p:spPr>
          <a:xfrm>
            <a:off x="605332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B4231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-8.1%</a:t>
            </a:r>
            <a:endParaRPr lang="en-US" sz="1800" dirty="0"/>
          </a:p>
        </p:txBody>
      </p:sp>
      <p:sp>
        <p:nvSpPr>
          <p:cNvPr id="23" name="Text 21"/>
          <p:cNvSpPr/>
          <p:nvPr/>
        </p:nvSpPr>
        <p:spPr>
          <a:xfrm>
            <a:off x="605332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-7.3 pp</a:t>
            </a:r>
            <a:endParaRPr lang="en-US" sz="770" dirty="0"/>
          </a:p>
        </p:txBody>
      </p:sp>
      <p:sp>
        <p:nvSpPr>
          <p:cNvPr id="24" name="Shape 22"/>
          <p:cNvSpPr/>
          <p:nvPr/>
        </p:nvSpPr>
        <p:spPr>
          <a:xfrm>
            <a:off x="772668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783640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ROCE</a:t>
            </a:r>
            <a:endParaRPr lang="en-US" sz="850" dirty="0"/>
          </a:p>
        </p:txBody>
      </p:sp>
      <p:sp>
        <p:nvSpPr>
          <p:cNvPr id="26" name="Text 24"/>
          <p:cNvSpPr/>
          <p:nvPr/>
        </p:nvSpPr>
        <p:spPr>
          <a:xfrm>
            <a:off x="783640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B4231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-3.9%</a:t>
            </a:r>
            <a:endParaRPr lang="en-US" sz="1800" dirty="0"/>
          </a:p>
        </p:txBody>
      </p:sp>
      <p:sp>
        <p:nvSpPr>
          <p:cNvPr id="27" name="Text 25"/>
          <p:cNvSpPr/>
          <p:nvPr/>
        </p:nvSpPr>
        <p:spPr>
          <a:xfrm>
            <a:off x="783640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-6.0 pp</a:t>
            </a:r>
            <a:endParaRPr lang="en-US" sz="770" dirty="0"/>
          </a:p>
        </p:txBody>
      </p:sp>
      <p:sp>
        <p:nvSpPr>
          <p:cNvPr id="28" name="Shape 26"/>
          <p:cNvSpPr/>
          <p:nvPr/>
        </p:nvSpPr>
        <p:spPr>
          <a:xfrm>
            <a:off x="950976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9" name="Text 27"/>
          <p:cNvSpPr/>
          <p:nvPr/>
        </p:nvSpPr>
        <p:spPr>
          <a:xfrm>
            <a:off x="961948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Credit</a:t>
            </a:r>
            <a:endParaRPr lang="en-US" sz="850" dirty="0"/>
          </a:p>
        </p:txBody>
      </p:sp>
      <p:sp>
        <p:nvSpPr>
          <p:cNvPr id="30" name="Text 28"/>
          <p:cNvSpPr/>
          <p:nvPr/>
        </p:nvSpPr>
        <p:spPr>
          <a:xfrm>
            <a:off x="961948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</a:t>
            </a:r>
            <a:endParaRPr lang="en-US" sz="1800" dirty="0"/>
          </a:p>
        </p:txBody>
      </p:sp>
      <p:sp>
        <p:nvSpPr>
          <p:cNvPr id="31" name="Text 29"/>
          <p:cNvSpPr/>
          <p:nvPr/>
        </p:nvSpPr>
        <p:spPr>
          <a:xfrm>
            <a:off x="961948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R3: BB+</a:t>
            </a:r>
            <a:endParaRPr lang="en-US" sz="770" dirty="0"/>
          </a:p>
        </p:txBody>
      </p:sp>
      <p:sp>
        <p:nvSpPr>
          <p:cNvPr id="32" name="Text 30"/>
          <p:cNvSpPr/>
          <p:nvPr/>
        </p:nvSpPr>
        <p:spPr>
          <a:xfrm>
            <a:off x="777240" y="2423160"/>
            <a:ext cx="5394960" cy="22860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Rank: 4th → 3rd. Market cap: 8m → 5m. Share price: $253.4 → $171.1.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Rank improved from 4th to 3rd, indicating stronger relative investor confidence.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Profit deteriorated by -0m; identify the cost, price or volume mechanism.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Global share fell by -2.6 pp, so the team must decide whether to defend economics or rebuild reach.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Credit rating moved from BB+ to B, changing risk and valuation credibility.</a:t>
            </a:r>
            <a:endParaRPr lang="en-US" sz="1030" dirty="0"/>
          </a:p>
        </p:txBody>
      </p:sp>
      <p:sp>
        <p:nvSpPr>
          <p:cNvPr id="33" name="Shape 31"/>
          <p:cNvSpPr/>
          <p:nvPr/>
        </p:nvSpPr>
        <p:spPr>
          <a:xfrm>
            <a:off x="6446520" y="2423160"/>
            <a:ext cx="4663440" cy="224028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4" name="Text 32"/>
          <p:cNvSpPr/>
          <p:nvPr/>
        </p:nvSpPr>
        <p:spPr>
          <a:xfrm>
            <a:off x="7680960" y="4709160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Global share</a:t>
            </a:r>
            <a:endParaRPr lang="en-US" sz="750" dirty="0"/>
          </a:p>
        </p:txBody>
      </p:sp>
      <p:sp>
        <p:nvSpPr>
          <p:cNvPr id="35" name="Text 33"/>
          <p:cNvSpPr/>
          <p:nvPr/>
        </p:nvSpPr>
        <p:spPr>
          <a:xfrm>
            <a:off x="6263640" y="2194560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ROS</a:t>
            </a:r>
            <a:endParaRPr lang="en-US" sz="750" dirty="0"/>
          </a:p>
        </p:txBody>
      </p:sp>
      <p:sp>
        <p:nvSpPr>
          <p:cNvPr id="36" name="Shape 34"/>
          <p:cNvSpPr/>
          <p:nvPr/>
        </p:nvSpPr>
        <p:spPr>
          <a:xfrm>
            <a:off x="11045952" y="2810812"/>
            <a:ext cx="128016" cy="128016"/>
          </a:xfrm>
          <a:prstGeom prst="ellipse">
            <a:avLst/>
          </a:prstGeom>
          <a:solidFill>
            <a:srgbClr val="667085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7" name="Text 35"/>
          <p:cNvSpPr/>
          <p:nvPr/>
        </p:nvSpPr>
        <p:spPr>
          <a:xfrm>
            <a:off x="11183112" y="2801668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R3</a:t>
            </a:r>
            <a:endParaRPr lang="en-US" sz="670" dirty="0"/>
          </a:p>
        </p:txBody>
      </p:sp>
      <p:sp>
        <p:nvSpPr>
          <p:cNvPr id="38" name="Shape 36"/>
          <p:cNvSpPr/>
          <p:nvPr/>
        </p:nvSpPr>
        <p:spPr>
          <a:xfrm>
            <a:off x="10294524" y="4599432"/>
            <a:ext cx="128016" cy="128016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9" name="Text 37"/>
          <p:cNvSpPr/>
          <p:nvPr/>
        </p:nvSpPr>
        <p:spPr>
          <a:xfrm>
            <a:off x="10431684" y="4590288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R4</a:t>
            </a:r>
            <a:endParaRPr lang="en-US" sz="670" dirty="0"/>
          </a:p>
        </p:txBody>
      </p:sp>
      <p:sp>
        <p:nvSpPr>
          <p:cNvPr id="40" name="Text 38"/>
          <p:cNvSpPr/>
          <p:nvPr/>
        </p:nvSpPr>
        <p:spPr>
          <a:xfrm>
            <a:off x="6446520" y="4892040"/>
            <a:ext cx="466344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41" name="Text 39"/>
          <p:cNvSpPr/>
          <p:nvPr/>
        </p:nvSpPr>
        <p:spPr>
          <a:xfrm>
            <a:off x="6446520" y="5056632"/>
            <a:ext cx="46634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Preserve what improves cash-flow quality; repair the constraint that weakens repeatability.</a:t>
            </a:r>
            <a:endParaRPr lang="en-US" sz="850" dirty="0"/>
          </a:p>
        </p:txBody>
      </p:sp>
      <p:sp>
        <p:nvSpPr>
          <p:cNvPr id="42" name="Shape 40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43" name="Text 41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44" name="Text 42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Round 4 assumption was validated?    › What decision must change before Round 5?</a:t>
            </a:r>
            <a:endParaRPr lang="en-US" sz="9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Team profile: Pink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6th in R3 → 5th in R4 • gained 1 positions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• R3→R4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22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U1 R1–R4 Excel results; principal criterion: cumulative TSR (p.a.)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59436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70408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TSR</a:t>
            </a:r>
            <a:endParaRPr lang="en-US" sz="850" dirty="0"/>
          </a:p>
        </p:txBody>
      </p:sp>
      <p:sp>
        <p:nvSpPr>
          <p:cNvPr id="10" name="Text 8"/>
          <p:cNvSpPr/>
          <p:nvPr/>
        </p:nvSpPr>
        <p:spPr>
          <a:xfrm>
            <a:off x="70408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0F766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-9.9%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70408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-12.9% in R3</a:t>
            </a:r>
            <a:endParaRPr lang="en-US" sz="770" dirty="0"/>
          </a:p>
        </p:txBody>
      </p:sp>
      <p:sp>
        <p:nvSpPr>
          <p:cNvPr id="12" name="Shape 10"/>
          <p:cNvSpPr/>
          <p:nvPr/>
        </p:nvSpPr>
        <p:spPr>
          <a:xfrm>
            <a:off x="237744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248716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Sales</a:t>
            </a:r>
            <a:endParaRPr lang="en-US" sz="850" dirty="0"/>
          </a:p>
        </p:txBody>
      </p:sp>
      <p:sp>
        <p:nvSpPr>
          <p:cNvPr id="14" name="Text 12"/>
          <p:cNvSpPr/>
          <p:nvPr/>
        </p:nvSpPr>
        <p:spPr>
          <a:xfrm>
            <a:off x="248716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0F766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2m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248716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+0.3bn</a:t>
            </a:r>
            <a:endParaRPr lang="en-US" sz="770" dirty="0"/>
          </a:p>
        </p:txBody>
      </p:sp>
      <p:sp>
        <p:nvSpPr>
          <p:cNvPr id="16" name="Shape 14"/>
          <p:cNvSpPr/>
          <p:nvPr/>
        </p:nvSpPr>
        <p:spPr>
          <a:xfrm>
            <a:off x="416052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427024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Profit</a:t>
            </a:r>
            <a:endParaRPr lang="en-US" sz="850" dirty="0"/>
          </a:p>
        </p:txBody>
      </p:sp>
      <p:sp>
        <p:nvSpPr>
          <p:cNvPr id="18" name="Text 16"/>
          <p:cNvSpPr/>
          <p:nvPr/>
        </p:nvSpPr>
        <p:spPr>
          <a:xfrm>
            <a:off x="427024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580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-0m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427024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+0.2bn</a:t>
            </a:r>
            <a:endParaRPr lang="en-US" sz="770" dirty="0"/>
          </a:p>
        </p:txBody>
      </p:sp>
      <p:sp>
        <p:nvSpPr>
          <p:cNvPr id="20" name="Shape 18"/>
          <p:cNvSpPr/>
          <p:nvPr/>
        </p:nvSpPr>
        <p:spPr>
          <a:xfrm>
            <a:off x="594360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605332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ROS</a:t>
            </a:r>
            <a:endParaRPr lang="en-US" sz="850" dirty="0"/>
          </a:p>
        </p:txBody>
      </p:sp>
      <p:sp>
        <p:nvSpPr>
          <p:cNvPr id="22" name="Text 20"/>
          <p:cNvSpPr/>
          <p:nvPr/>
        </p:nvSpPr>
        <p:spPr>
          <a:xfrm>
            <a:off x="605332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0F766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-12.1%</a:t>
            </a:r>
            <a:endParaRPr lang="en-US" sz="1800" dirty="0"/>
          </a:p>
        </p:txBody>
      </p:sp>
      <p:sp>
        <p:nvSpPr>
          <p:cNvPr id="23" name="Text 21"/>
          <p:cNvSpPr/>
          <p:nvPr/>
        </p:nvSpPr>
        <p:spPr>
          <a:xfrm>
            <a:off x="605332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+14.9 pp</a:t>
            </a:r>
            <a:endParaRPr lang="en-US" sz="770" dirty="0"/>
          </a:p>
        </p:txBody>
      </p:sp>
      <p:sp>
        <p:nvSpPr>
          <p:cNvPr id="24" name="Shape 22"/>
          <p:cNvSpPr/>
          <p:nvPr/>
        </p:nvSpPr>
        <p:spPr>
          <a:xfrm>
            <a:off x="772668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783640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ROCE</a:t>
            </a:r>
            <a:endParaRPr lang="en-US" sz="850" dirty="0"/>
          </a:p>
        </p:txBody>
      </p:sp>
      <p:sp>
        <p:nvSpPr>
          <p:cNvPr id="26" name="Text 24"/>
          <p:cNvSpPr/>
          <p:nvPr/>
        </p:nvSpPr>
        <p:spPr>
          <a:xfrm>
            <a:off x="783640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0F766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-1.0%</a:t>
            </a:r>
            <a:endParaRPr lang="en-US" sz="1800" dirty="0"/>
          </a:p>
        </p:txBody>
      </p:sp>
      <p:sp>
        <p:nvSpPr>
          <p:cNvPr id="27" name="Text 25"/>
          <p:cNvSpPr/>
          <p:nvPr/>
        </p:nvSpPr>
        <p:spPr>
          <a:xfrm>
            <a:off x="783640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+2.5 pp</a:t>
            </a:r>
            <a:endParaRPr lang="en-US" sz="770" dirty="0"/>
          </a:p>
        </p:txBody>
      </p:sp>
      <p:sp>
        <p:nvSpPr>
          <p:cNvPr id="28" name="Shape 26"/>
          <p:cNvSpPr/>
          <p:nvPr/>
        </p:nvSpPr>
        <p:spPr>
          <a:xfrm>
            <a:off x="9509760" y="1115568"/>
            <a:ext cx="1600200" cy="859536"/>
          </a:xfrm>
          <a:prstGeom prst="roundRect">
            <a:avLst>
              <a:gd name="adj" fmla="val 8511"/>
            </a:avLst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9" name="Text 27"/>
          <p:cNvSpPr/>
          <p:nvPr/>
        </p:nvSpPr>
        <p:spPr>
          <a:xfrm>
            <a:off x="9619488" y="1225296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Credit</a:t>
            </a:r>
            <a:endParaRPr lang="en-US" sz="850" dirty="0"/>
          </a:p>
        </p:txBody>
      </p:sp>
      <p:sp>
        <p:nvSpPr>
          <p:cNvPr id="30" name="Text 28"/>
          <p:cNvSpPr/>
          <p:nvPr/>
        </p:nvSpPr>
        <p:spPr>
          <a:xfrm>
            <a:off x="9619488" y="1499616"/>
            <a:ext cx="138074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CCC+</a:t>
            </a:r>
            <a:endParaRPr lang="en-US" sz="1800" dirty="0"/>
          </a:p>
        </p:txBody>
      </p:sp>
      <p:sp>
        <p:nvSpPr>
          <p:cNvPr id="31" name="Text 29"/>
          <p:cNvSpPr/>
          <p:nvPr/>
        </p:nvSpPr>
        <p:spPr>
          <a:xfrm>
            <a:off x="9619488" y="1901952"/>
            <a:ext cx="138074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7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R3: CCC</a:t>
            </a:r>
            <a:endParaRPr lang="en-US" sz="770" dirty="0"/>
          </a:p>
        </p:txBody>
      </p:sp>
      <p:sp>
        <p:nvSpPr>
          <p:cNvPr id="32" name="Text 30"/>
          <p:cNvSpPr/>
          <p:nvPr/>
        </p:nvSpPr>
        <p:spPr>
          <a:xfrm>
            <a:off x="777240" y="2423160"/>
            <a:ext cx="5394960" cy="22860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Rank: 6th → 5th. Market cap: 4m → 4m. Share price: $124.9 → $124.7.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Rank improved from 6th to 5th, indicating stronger relative investor confidence.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Profit improved by 0m; test whether this is repeatable or merely a correction.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Global share rose by +4.7 pp, but share must be converted into margin.
</a:t>
            </a:r>
            <a:pPr indent="0" marL="0">
              <a:buNone/>
            </a:pPr>
            <a:r>
              <a:rPr lang="en-US" sz="10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Credit rating moved from CCC to CCC+, changing risk and valuation credibility.</a:t>
            </a:r>
            <a:endParaRPr lang="en-US" sz="1030" dirty="0"/>
          </a:p>
        </p:txBody>
      </p:sp>
      <p:sp>
        <p:nvSpPr>
          <p:cNvPr id="33" name="Shape 31"/>
          <p:cNvSpPr/>
          <p:nvPr/>
        </p:nvSpPr>
        <p:spPr>
          <a:xfrm>
            <a:off x="6446520" y="2423160"/>
            <a:ext cx="4663440" cy="224028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4" name="Text 32"/>
          <p:cNvSpPr/>
          <p:nvPr/>
        </p:nvSpPr>
        <p:spPr>
          <a:xfrm>
            <a:off x="7680960" y="4709160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Global share</a:t>
            </a:r>
            <a:endParaRPr lang="en-US" sz="750" dirty="0"/>
          </a:p>
        </p:txBody>
      </p:sp>
      <p:sp>
        <p:nvSpPr>
          <p:cNvPr id="35" name="Text 33"/>
          <p:cNvSpPr/>
          <p:nvPr/>
        </p:nvSpPr>
        <p:spPr>
          <a:xfrm>
            <a:off x="6263640" y="2194560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ROS</a:t>
            </a:r>
            <a:endParaRPr lang="en-US" sz="750" dirty="0"/>
          </a:p>
        </p:txBody>
      </p:sp>
      <p:sp>
        <p:nvSpPr>
          <p:cNvPr id="36" name="Shape 34"/>
          <p:cNvSpPr/>
          <p:nvPr/>
        </p:nvSpPr>
        <p:spPr>
          <a:xfrm>
            <a:off x="9204089" y="4599432"/>
            <a:ext cx="128016" cy="128016"/>
          </a:xfrm>
          <a:prstGeom prst="ellipse">
            <a:avLst/>
          </a:prstGeom>
          <a:solidFill>
            <a:srgbClr val="667085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7" name="Text 35"/>
          <p:cNvSpPr/>
          <p:nvPr/>
        </p:nvSpPr>
        <p:spPr>
          <a:xfrm>
            <a:off x="9341249" y="4590288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R3</a:t>
            </a:r>
            <a:endParaRPr lang="en-US" sz="670" dirty="0"/>
          </a:p>
        </p:txBody>
      </p:sp>
      <p:sp>
        <p:nvSpPr>
          <p:cNvPr id="38" name="Shape 36"/>
          <p:cNvSpPr/>
          <p:nvPr/>
        </p:nvSpPr>
        <p:spPr>
          <a:xfrm>
            <a:off x="11045952" y="3405593"/>
            <a:ext cx="128016" cy="128016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9" name="Text 37"/>
          <p:cNvSpPr/>
          <p:nvPr/>
        </p:nvSpPr>
        <p:spPr>
          <a:xfrm>
            <a:off x="11183112" y="3396449"/>
            <a:ext cx="9144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670" dirty="0">
                <a:solidFill>
                  <a:srgbClr val="243447"/>
                </a:solidFill>
              </a:rPr>
              <a:t>R4</a:t>
            </a:r>
            <a:endParaRPr lang="en-US" sz="670" dirty="0"/>
          </a:p>
        </p:txBody>
      </p:sp>
      <p:sp>
        <p:nvSpPr>
          <p:cNvPr id="40" name="Text 38"/>
          <p:cNvSpPr/>
          <p:nvPr/>
        </p:nvSpPr>
        <p:spPr>
          <a:xfrm>
            <a:off x="6446520" y="4892040"/>
            <a:ext cx="466344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41" name="Text 39"/>
          <p:cNvSpPr/>
          <p:nvPr/>
        </p:nvSpPr>
        <p:spPr>
          <a:xfrm>
            <a:off x="6446520" y="5056632"/>
            <a:ext cx="46634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Preserve what improves cash-flow quality; repair the constraint that weakens repeatability.</a:t>
            </a:r>
            <a:endParaRPr lang="en-US" sz="850" dirty="0"/>
          </a:p>
        </p:txBody>
      </p:sp>
      <p:sp>
        <p:nvSpPr>
          <p:cNvPr id="42" name="Shape 40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43" name="Text 41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44" name="Text 42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Round 4 assumption was validated?    › What decision must change before Round 5?</a:t>
            </a:r>
            <a:endParaRPr lang="en-US" sz="9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What Round 4 rewarded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Round 4 rewarded coherence rather than isolated optimisation.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• R3→R4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23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U1 R1–R4 Excel results; principal criterion: cumulative TSR (p.a.)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685800" y="1280160"/>
            <a:ext cx="2331720" cy="1051560"/>
          </a:xfrm>
          <a:prstGeom prst="roundRect">
            <a:avLst>
              <a:gd name="adj" fmla="val 6957"/>
            </a:avLst>
          </a:prstGeom>
          <a:solidFill>
            <a:srgbClr val="EAF2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822960" y="1444752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00" b="1" dirty="0">
                <a:solidFill>
                  <a:srgbClr val="13233A"/>
                </a:solidFill>
              </a:rPr>
              <a:t>Rank credibility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822960" y="1755648"/>
            <a:ext cx="20116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</a:rPr>
              <a:t>Big Bulls leads TSR because the market sees a stronger risk-adjusted value story.</a:t>
            </a:r>
            <a:endParaRPr lang="en-US" sz="850" dirty="0"/>
          </a:p>
        </p:txBody>
      </p:sp>
      <p:sp>
        <p:nvSpPr>
          <p:cNvPr id="11" name="Shape 9"/>
          <p:cNvSpPr/>
          <p:nvPr/>
        </p:nvSpPr>
        <p:spPr>
          <a:xfrm>
            <a:off x="3611880" y="1280160"/>
            <a:ext cx="2331720" cy="1051560"/>
          </a:xfrm>
          <a:prstGeom prst="roundRect">
            <a:avLst>
              <a:gd name="adj" fmla="val 6957"/>
            </a:avLst>
          </a:prstGeom>
          <a:solidFill>
            <a:srgbClr val="E6FFFB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2" name="Text 10"/>
          <p:cNvSpPr/>
          <p:nvPr/>
        </p:nvSpPr>
        <p:spPr>
          <a:xfrm>
            <a:off x="3749040" y="1444752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00" b="1" dirty="0">
                <a:solidFill>
                  <a:srgbClr val="13233A"/>
                </a:solidFill>
              </a:rPr>
              <a:t>Capital return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3749040" y="1755648"/>
            <a:ext cx="20116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</a:rPr>
              <a:t>Green shows the strongest ROCE and capital productivity.</a:t>
            </a:r>
            <a:endParaRPr lang="en-US" sz="850" dirty="0"/>
          </a:p>
        </p:txBody>
      </p:sp>
      <p:sp>
        <p:nvSpPr>
          <p:cNvPr id="14" name="Shape 12"/>
          <p:cNvSpPr/>
          <p:nvPr/>
        </p:nvSpPr>
        <p:spPr>
          <a:xfrm>
            <a:off x="6537960" y="1280160"/>
            <a:ext cx="2331720" cy="1051560"/>
          </a:xfrm>
          <a:prstGeom prst="roundRect">
            <a:avLst>
              <a:gd name="adj" fmla="val 6957"/>
            </a:avLst>
          </a:prstGeom>
          <a:solidFill>
            <a:srgbClr val="EAF2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5" name="Text 13"/>
          <p:cNvSpPr/>
          <p:nvPr/>
        </p:nvSpPr>
        <p:spPr>
          <a:xfrm>
            <a:off x="6675120" y="1444752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00" b="1" dirty="0">
                <a:solidFill>
                  <a:srgbClr val="13233A"/>
                </a:solidFill>
              </a:rPr>
              <a:t>Demand capture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6675120" y="1755648"/>
            <a:ext cx="20116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</a:rPr>
              <a:t>Green has the highest global market share, which may create scale if margins hold.</a:t>
            </a:r>
            <a:endParaRPr lang="en-US" sz="850" dirty="0"/>
          </a:p>
        </p:txBody>
      </p:sp>
      <p:sp>
        <p:nvSpPr>
          <p:cNvPr id="17" name="Shape 15"/>
          <p:cNvSpPr/>
          <p:nvPr/>
        </p:nvSpPr>
        <p:spPr>
          <a:xfrm>
            <a:off x="9464040" y="1280160"/>
            <a:ext cx="2331720" cy="1051560"/>
          </a:xfrm>
          <a:prstGeom prst="roundRect">
            <a:avLst>
              <a:gd name="adj" fmla="val 6957"/>
            </a:avLst>
          </a:prstGeom>
          <a:solidFill>
            <a:srgbClr val="E6FFFB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8" name="Text 16"/>
          <p:cNvSpPr/>
          <p:nvPr/>
        </p:nvSpPr>
        <p:spPr>
          <a:xfrm>
            <a:off x="9601200" y="1444752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00" b="1" dirty="0">
                <a:solidFill>
                  <a:srgbClr val="13233A"/>
                </a:solidFill>
              </a:rPr>
              <a:t>Risk discipline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9601200" y="1755648"/>
            <a:ext cx="20116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</a:rPr>
              <a:t>Teams with stronger credit and lower emergency debt retain valuation credibility.</a:t>
            </a:r>
            <a:endParaRPr lang="en-US" sz="850" dirty="0"/>
          </a:p>
        </p:txBody>
      </p:sp>
      <p:sp>
        <p:nvSpPr>
          <p:cNvPr id="20" name="Text 18"/>
          <p:cNvSpPr/>
          <p:nvPr/>
        </p:nvSpPr>
        <p:spPr>
          <a:xfrm>
            <a:off x="914400" y="2971800"/>
            <a:ext cx="6400800" cy="13716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Big Bulls leads TSR because the market sees a stronger risk-adjusted value story.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Green shows the strongest ROCE and capital productivity.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Green has the highest global market share, which may create scale if margins hold.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Teams with stronger credit and lower emergency debt retain valuation credibility.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Choices that reinforce each other were rewarded more than one-off activity.</a:t>
            </a:r>
            <a:endParaRPr lang="en-US" sz="1050" dirty="0"/>
          </a:p>
        </p:txBody>
      </p:sp>
      <p:sp>
        <p:nvSpPr>
          <p:cNvPr id="21" name="Text 19"/>
          <p:cNvSpPr/>
          <p:nvPr/>
        </p:nvSpPr>
        <p:spPr>
          <a:xfrm>
            <a:off x="7863840" y="3063240"/>
            <a:ext cx="347472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22" name="Text 20"/>
          <p:cNvSpPr/>
          <p:nvPr/>
        </p:nvSpPr>
        <p:spPr>
          <a:xfrm>
            <a:off x="7863840" y="3227832"/>
            <a:ext cx="34747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market rewards a system of mutually reinforcing choices: customer value, operating discipline, risk control and future credibility.</a:t>
            </a:r>
            <a:endParaRPr lang="en-US" sz="850" dirty="0"/>
          </a:p>
        </p:txBody>
      </p:sp>
      <p:sp>
        <p:nvSpPr>
          <p:cNvPr id="23" name="Shape 21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24" name="Text 22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25" name="Text 23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reward is most sustainable in Round 5?    › Can your team pursue all rewards at once?</a:t>
            </a:r>
            <a:endParaRPr lang="en-US" sz="9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What Round 4 punished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Round 4 punished strategic incoherence, fragile financing and weak conversion.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• R3→R4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24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U1 R1–R4 Excel results; principal criterion: cumulative TSR (p.a.)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685800" y="1280160"/>
            <a:ext cx="2331720" cy="1051560"/>
          </a:xfrm>
          <a:prstGeom prst="roundRect">
            <a:avLst>
              <a:gd name="adj" fmla="val 6957"/>
            </a:avLst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822960" y="1444752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00" b="1" dirty="0">
                <a:solidFill>
                  <a:srgbClr val="13233A"/>
                </a:solidFill>
              </a:rPr>
              <a:t>Loss conversion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822960" y="1755648"/>
            <a:ext cx="20116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</a:rPr>
              <a:t>Lakshmi Chit Fund shows the sharpest current earnings pressure.</a:t>
            </a:r>
            <a:endParaRPr lang="en-US" sz="850" dirty="0"/>
          </a:p>
        </p:txBody>
      </p:sp>
      <p:sp>
        <p:nvSpPr>
          <p:cNvPr id="11" name="Shape 9"/>
          <p:cNvSpPr/>
          <p:nvPr/>
        </p:nvSpPr>
        <p:spPr>
          <a:xfrm>
            <a:off x="3611880" y="1280160"/>
            <a:ext cx="2331720" cy="1051560"/>
          </a:xfrm>
          <a:prstGeom prst="roundRect">
            <a:avLst>
              <a:gd name="adj" fmla="val 6957"/>
            </a:avLst>
          </a:prstGeom>
          <a:solidFill>
            <a:srgbClr val="FFF7ED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2" name="Text 10"/>
          <p:cNvSpPr/>
          <p:nvPr/>
        </p:nvSpPr>
        <p:spPr>
          <a:xfrm>
            <a:off x="3749040" y="1444752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00" b="1" dirty="0">
                <a:solidFill>
                  <a:srgbClr val="13233A"/>
                </a:solidFill>
              </a:rPr>
              <a:t>Inventory trap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3749040" y="1755648"/>
            <a:ext cx="20116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</a:rPr>
              <a:t>Lakshmi Chit Fund carries the largest inventory and must test product-market fit.</a:t>
            </a:r>
            <a:endParaRPr lang="en-US" sz="850" dirty="0"/>
          </a:p>
        </p:txBody>
      </p:sp>
      <p:sp>
        <p:nvSpPr>
          <p:cNvPr id="14" name="Shape 12"/>
          <p:cNvSpPr/>
          <p:nvPr/>
        </p:nvSpPr>
        <p:spPr>
          <a:xfrm>
            <a:off x="6537960" y="1280160"/>
            <a:ext cx="2331720" cy="1051560"/>
          </a:xfrm>
          <a:prstGeom prst="roundRect">
            <a:avLst>
              <a:gd name="adj" fmla="val 6957"/>
            </a:avLst>
          </a:prstGeom>
          <a:solidFill>
            <a:srgbClr val="FEF3F2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5" name="Text 13"/>
          <p:cNvSpPr/>
          <p:nvPr/>
        </p:nvSpPr>
        <p:spPr>
          <a:xfrm>
            <a:off x="6675120" y="1444752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00" b="1" dirty="0">
                <a:solidFill>
                  <a:srgbClr val="13233A"/>
                </a:solidFill>
              </a:rPr>
              <a:t>Debt shock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6675120" y="1755648"/>
            <a:ext cx="20116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</a:rPr>
              <a:t>Lakshmi Chit Fund carries the largest short-term debt pressure.</a:t>
            </a:r>
            <a:endParaRPr lang="en-US" sz="850" dirty="0"/>
          </a:p>
        </p:txBody>
      </p:sp>
      <p:sp>
        <p:nvSpPr>
          <p:cNvPr id="17" name="Shape 15"/>
          <p:cNvSpPr/>
          <p:nvPr/>
        </p:nvSpPr>
        <p:spPr>
          <a:xfrm>
            <a:off x="9464040" y="1280160"/>
            <a:ext cx="2331720" cy="1051560"/>
          </a:xfrm>
          <a:prstGeom prst="roundRect">
            <a:avLst>
              <a:gd name="adj" fmla="val 6957"/>
            </a:avLst>
          </a:prstGeom>
          <a:solidFill>
            <a:srgbClr val="FFF7ED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8" name="Text 16"/>
          <p:cNvSpPr/>
          <p:nvPr/>
        </p:nvSpPr>
        <p:spPr>
          <a:xfrm>
            <a:off x="9601200" y="1444752"/>
            <a:ext cx="2011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00" b="1" dirty="0">
                <a:solidFill>
                  <a:srgbClr val="13233A"/>
                </a:solidFill>
              </a:rPr>
              <a:t>Fragile TSR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9601200" y="1755648"/>
            <a:ext cx="20116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</a:rPr>
              <a:t>Falling cumulative TSR signals weaker investor confidence, not merely a bad accounting round.</a:t>
            </a:r>
            <a:endParaRPr lang="en-US" sz="850" dirty="0"/>
          </a:p>
        </p:txBody>
      </p:sp>
      <p:sp>
        <p:nvSpPr>
          <p:cNvPr id="20" name="Text 18"/>
          <p:cNvSpPr/>
          <p:nvPr/>
        </p:nvSpPr>
        <p:spPr>
          <a:xfrm>
            <a:off x="914400" y="2971800"/>
            <a:ext cx="6400800" cy="13716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Lakshmi Chit Fund shows the sharpest current earnings pressure.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Lakshmi Chit Fund carries the largest inventory and must test product-market fit.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Lakshmi Chit Fund carries the largest short-term debt pressure.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Falling cumulative TSR signals weaker investor confidence, not merely a bad accounting round.
</a:t>
            </a:r>
            <a:pPr indent="0" marL="0">
              <a:buNone/>
            </a:pPr>
            <a:r>
              <a:rPr lang="en-US" sz="10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Mismatched pricing, R&amp;D, capacity and financing eroded value.</a:t>
            </a:r>
            <a:endParaRPr lang="en-US" sz="1050" dirty="0"/>
          </a:p>
        </p:txBody>
      </p:sp>
      <p:sp>
        <p:nvSpPr>
          <p:cNvPr id="21" name="Text 19"/>
          <p:cNvSpPr/>
          <p:nvPr/>
        </p:nvSpPr>
        <p:spPr>
          <a:xfrm>
            <a:off x="7863840" y="3063240"/>
            <a:ext cx="347472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22" name="Text 20"/>
          <p:cNvSpPr/>
          <p:nvPr/>
        </p:nvSpPr>
        <p:spPr>
          <a:xfrm>
            <a:off x="7863840" y="3227832"/>
            <a:ext cx="34747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fastest recovery comes from separating reversible decisions from sticky commitments in capacity, financing and technology path.</a:t>
            </a:r>
            <a:endParaRPr lang="en-US" sz="850" dirty="0"/>
          </a:p>
        </p:txBody>
      </p:sp>
      <p:sp>
        <p:nvSpPr>
          <p:cNvPr id="23" name="Shape 21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24" name="Text 22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25" name="Text 23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punished decision is reversible before Round 5?    › Which mistake will constrain later rounds?</a:t>
            </a:r>
            <a:endParaRPr lang="en-US" sz="9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Round 5 decision checklist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Turn every decision into a hypothesis, threshold and guardrail.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U1 • R3→R4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25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U1 R1–R4 Excel results; principal criterion: cumulative TSR (p.a.)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685800" y="1143000"/>
            <a:ext cx="2651760" cy="574766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722376" y="1188720"/>
            <a:ext cx="2578608" cy="48332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3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Decision area</a:t>
            </a:r>
            <a:endParaRPr lang="en-US" sz="830" dirty="0"/>
          </a:p>
        </p:txBody>
      </p:sp>
      <p:sp>
        <p:nvSpPr>
          <p:cNvPr id="10" name="Shape 8"/>
          <p:cNvSpPr/>
          <p:nvPr/>
        </p:nvSpPr>
        <p:spPr>
          <a:xfrm>
            <a:off x="3337560" y="1143000"/>
            <a:ext cx="2651760" cy="574766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1" name="Text 9"/>
          <p:cNvSpPr/>
          <p:nvPr/>
        </p:nvSpPr>
        <p:spPr>
          <a:xfrm>
            <a:off x="3374136" y="1188720"/>
            <a:ext cx="2578608" cy="48332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3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question</a:t>
            </a:r>
            <a:endParaRPr lang="en-US" sz="830" dirty="0"/>
          </a:p>
        </p:txBody>
      </p:sp>
      <p:sp>
        <p:nvSpPr>
          <p:cNvPr id="12" name="Shape 10"/>
          <p:cNvSpPr/>
          <p:nvPr/>
        </p:nvSpPr>
        <p:spPr>
          <a:xfrm>
            <a:off x="5989320" y="1143000"/>
            <a:ext cx="2651760" cy="574766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6025896" y="1188720"/>
            <a:ext cx="2578608" cy="48332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3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Guardrail</a:t>
            </a:r>
            <a:endParaRPr lang="en-US" sz="830" dirty="0"/>
          </a:p>
        </p:txBody>
      </p:sp>
      <p:sp>
        <p:nvSpPr>
          <p:cNvPr id="14" name="Shape 12"/>
          <p:cNvSpPr/>
          <p:nvPr/>
        </p:nvSpPr>
        <p:spPr>
          <a:xfrm>
            <a:off x="685800" y="1717766"/>
            <a:ext cx="2651760" cy="574766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5" name="Text 13"/>
          <p:cNvSpPr/>
          <p:nvPr/>
        </p:nvSpPr>
        <p:spPr>
          <a:xfrm>
            <a:off x="722376" y="1763486"/>
            <a:ext cx="2578608" cy="48332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Demand</a:t>
            </a:r>
            <a:endParaRPr lang="en-US" sz="830" dirty="0"/>
          </a:p>
        </p:txBody>
      </p:sp>
      <p:sp>
        <p:nvSpPr>
          <p:cNvPr id="16" name="Shape 14"/>
          <p:cNvSpPr/>
          <p:nvPr/>
        </p:nvSpPr>
        <p:spPr>
          <a:xfrm>
            <a:off x="3337560" y="1717766"/>
            <a:ext cx="2651760" cy="574766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3374136" y="1763486"/>
            <a:ext cx="2578608" cy="48332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Where will customers buy profitably?</a:t>
            </a:r>
            <a:endParaRPr lang="en-US" sz="830" dirty="0"/>
          </a:p>
        </p:txBody>
      </p:sp>
      <p:sp>
        <p:nvSpPr>
          <p:cNvPr id="18" name="Shape 16"/>
          <p:cNvSpPr/>
          <p:nvPr/>
        </p:nvSpPr>
        <p:spPr>
          <a:xfrm>
            <a:off x="5989320" y="1717766"/>
            <a:ext cx="2651760" cy="574766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9" name="Text 17"/>
          <p:cNvSpPr/>
          <p:nvPr/>
        </p:nvSpPr>
        <p:spPr>
          <a:xfrm>
            <a:off x="6025896" y="1763486"/>
            <a:ext cx="2578608" cy="48332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Forecast by region and technology.</a:t>
            </a:r>
            <a:endParaRPr lang="en-US" sz="830" dirty="0"/>
          </a:p>
        </p:txBody>
      </p:sp>
      <p:sp>
        <p:nvSpPr>
          <p:cNvPr id="20" name="Shape 18"/>
          <p:cNvSpPr/>
          <p:nvPr/>
        </p:nvSpPr>
        <p:spPr>
          <a:xfrm>
            <a:off x="685800" y="2292531"/>
            <a:ext cx="2651760" cy="574766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722376" y="2338251"/>
            <a:ext cx="2578608" cy="48332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Price</a:t>
            </a:r>
            <a:endParaRPr lang="en-US" sz="830" dirty="0"/>
          </a:p>
        </p:txBody>
      </p:sp>
      <p:sp>
        <p:nvSpPr>
          <p:cNvPr id="22" name="Shape 20"/>
          <p:cNvSpPr/>
          <p:nvPr/>
        </p:nvSpPr>
        <p:spPr>
          <a:xfrm>
            <a:off x="3337560" y="2292531"/>
            <a:ext cx="2651760" cy="574766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3" name="Text 21"/>
          <p:cNvSpPr/>
          <p:nvPr/>
        </p:nvSpPr>
        <p:spPr>
          <a:xfrm>
            <a:off x="3374136" y="2338251"/>
            <a:ext cx="2578608" cy="48332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What bundle maximises contribution?</a:t>
            </a:r>
            <a:endParaRPr lang="en-US" sz="830" dirty="0"/>
          </a:p>
        </p:txBody>
      </p:sp>
      <p:sp>
        <p:nvSpPr>
          <p:cNvPr id="24" name="Shape 22"/>
          <p:cNvSpPr/>
          <p:nvPr/>
        </p:nvSpPr>
        <p:spPr>
          <a:xfrm>
            <a:off x="5989320" y="2292531"/>
            <a:ext cx="2651760" cy="574766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6025896" y="2338251"/>
            <a:ext cx="2578608" cy="48332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Do not discount below contribution logic.</a:t>
            </a:r>
            <a:endParaRPr lang="en-US" sz="830" dirty="0"/>
          </a:p>
        </p:txBody>
      </p:sp>
      <p:sp>
        <p:nvSpPr>
          <p:cNvPr id="26" name="Shape 24"/>
          <p:cNvSpPr/>
          <p:nvPr/>
        </p:nvSpPr>
        <p:spPr>
          <a:xfrm>
            <a:off x="685800" y="2867297"/>
            <a:ext cx="2651760" cy="574766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7" name="Text 25"/>
          <p:cNvSpPr/>
          <p:nvPr/>
        </p:nvSpPr>
        <p:spPr>
          <a:xfrm>
            <a:off x="722376" y="2913017"/>
            <a:ext cx="2578608" cy="48332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R&amp;D</a:t>
            </a:r>
            <a:endParaRPr lang="en-US" sz="830" dirty="0"/>
          </a:p>
        </p:txBody>
      </p:sp>
      <p:sp>
        <p:nvSpPr>
          <p:cNvPr id="28" name="Shape 26"/>
          <p:cNvSpPr/>
          <p:nvPr/>
        </p:nvSpPr>
        <p:spPr>
          <a:xfrm>
            <a:off x="3337560" y="2867297"/>
            <a:ext cx="2651760" cy="574766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9" name="Text 27"/>
          <p:cNvSpPr/>
          <p:nvPr/>
        </p:nvSpPr>
        <p:spPr>
          <a:xfrm>
            <a:off x="3374136" y="2913017"/>
            <a:ext cx="2578608" cy="48332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What must be ready now vs later?</a:t>
            </a:r>
            <a:endParaRPr lang="en-US" sz="830" dirty="0"/>
          </a:p>
        </p:txBody>
      </p:sp>
      <p:sp>
        <p:nvSpPr>
          <p:cNvPr id="30" name="Shape 28"/>
          <p:cNvSpPr/>
          <p:nvPr/>
        </p:nvSpPr>
        <p:spPr>
          <a:xfrm>
            <a:off x="5989320" y="2867297"/>
            <a:ext cx="2651760" cy="574766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1" name="Text 29"/>
          <p:cNvSpPr/>
          <p:nvPr/>
        </p:nvSpPr>
        <p:spPr>
          <a:xfrm>
            <a:off x="6025896" y="2913017"/>
            <a:ext cx="2578608" cy="48332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Stage investment with stop-loss.</a:t>
            </a:r>
            <a:endParaRPr lang="en-US" sz="830" dirty="0"/>
          </a:p>
        </p:txBody>
      </p:sp>
      <p:sp>
        <p:nvSpPr>
          <p:cNvPr id="32" name="Shape 30"/>
          <p:cNvSpPr/>
          <p:nvPr/>
        </p:nvSpPr>
        <p:spPr>
          <a:xfrm>
            <a:off x="685800" y="3442063"/>
            <a:ext cx="2651760" cy="574766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3" name="Text 31"/>
          <p:cNvSpPr/>
          <p:nvPr/>
        </p:nvSpPr>
        <p:spPr>
          <a:xfrm>
            <a:off x="722376" y="3487783"/>
            <a:ext cx="2578608" cy="48332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Production</a:t>
            </a:r>
            <a:endParaRPr lang="en-US" sz="830" dirty="0"/>
          </a:p>
        </p:txBody>
      </p:sp>
      <p:sp>
        <p:nvSpPr>
          <p:cNvPr id="34" name="Shape 32"/>
          <p:cNvSpPr/>
          <p:nvPr/>
        </p:nvSpPr>
        <p:spPr>
          <a:xfrm>
            <a:off x="3337560" y="3442063"/>
            <a:ext cx="2651760" cy="574766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5" name="Text 33"/>
          <p:cNvSpPr/>
          <p:nvPr/>
        </p:nvSpPr>
        <p:spPr>
          <a:xfrm>
            <a:off x="3374136" y="3487783"/>
            <a:ext cx="2578608" cy="48332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What should be made where?</a:t>
            </a:r>
            <a:endParaRPr lang="en-US" sz="830" dirty="0"/>
          </a:p>
        </p:txBody>
      </p:sp>
      <p:sp>
        <p:nvSpPr>
          <p:cNvPr id="36" name="Shape 34"/>
          <p:cNvSpPr/>
          <p:nvPr/>
        </p:nvSpPr>
        <p:spPr>
          <a:xfrm>
            <a:off x="5989320" y="3442063"/>
            <a:ext cx="2651760" cy="574766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7" name="Text 35"/>
          <p:cNvSpPr/>
          <p:nvPr/>
        </p:nvSpPr>
        <p:spPr>
          <a:xfrm>
            <a:off x="6025896" y="3487783"/>
            <a:ext cx="2578608" cy="48332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Set inventory and utilisation thresholds.</a:t>
            </a:r>
            <a:endParaRPr lang="en-US" sz="830" dirty="0"/>
          </a:p>
        </p:txBody>
      </p:sp>
      <p:sp>
        <p:nvSpPr>
          <p:cNvPr id="38" name="Shape 36"/>
          <p:cNvSpPr/>
          <p:nvPr/>
        </p:nvSpPr>
        <p:spPr>
          <a:xfrm>
            <a:off x="685800" y="4016829"/>
            <a:ext cx="2651760" cy="574766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9" name="Text 37"/>
          <p:cNvSpPr/>
          <p:nvPr/>
        </p:nvSpPr>
        <p:spPr>
          <a:xfrm>
            <a:off x="722376" y="4062549"/>
            <a:ext cx="2578608" cy="48332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Finance</a:t>
            </a:r>
            <a:endParaRPr lang="en-US" sz="830" dirty="0"/>
          </a:p>
        </p:txBody>
      </p:sp>
      <p:sp>
        <p:nvSpPr>
          <p:cNvPr id="40" name="Shape 38"/>
          <p:cNvSpPr/>
          <p:nvPr/>
        </p:nvSpPr>
        <p:spPr>
          <a:xfrm>
            <a:off x="3337560" y="4016829"/>
            <a:ext cx="2651760" cy="574766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1" name="Text 39"/>
          <p:cNvSpPr/>
          <p:nvPr/>
        </p:nvSpPr>
        <p:spPr>
          <a:xfrm>
            <a:off x="3374136" y="4062549"/>
            <a:ext cx="2578608" cy="48332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Can the plan survive before payoff?</a:t>
            </a:r>
            <a:endParaRPr lang="en-US" sz="830" dirty="0"/>
          </a:p>
        </p:txBody>
      </p:sp>
      <p:sp>
        <p:nvSpPr>
          <p:cNvPr id="42" name="Shape 40"/>
          <p:cNvSpPr/>
          <p:nvPr/>
        </p:nvSpPr>
        <p:spPr>
          <a:xfrm>
            <a:off x="5989320" y="4016829"/>
            <a:ext cx="2651760" cy="574766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3" name="Text 41"/>
          <p:cNvSpPr/>
          <p:nvPr/>
        </p:nvSpPr>
        <p:spPr>
          <a:xfrm>
            <a:off x="6025896" y="4062549"/>
            <a:ext cx="2578608" cy="48332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Avoid unplanned debt and rating collapse.</a:t>
            </a:r>
            <a:endParaRPr lang="en-US" sz="830" dirty="0"/>
          </a:p>
        </p:txBody>
      </p:sp>
      <p:sp>
        <p:nvSpPr>
          <p:cNvPr id="44" name="Shape 42"/>
          <p:cNvSpPr/>
          <p:nvPr/>
        </p:nvSpPr>
        <p:spPr>
          <a:xfrm>
            <a:off x="685800" y="4591594"/>
            <a:ext cx="2651760" cy="574766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5" name="Text 43"/>
          <p:cNvSpPr/>
          <p:nvPr/>
        </p:nvSpPr>
        <p:spPr>
          <a:xfrm>
            <a:off x="722376" y="4637314"/>
            <a:ext cx="2578608" cy="48332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Region</a:t>
            </a:r>
            <a:endParaRPr lang="en-US" sz="830" dirty="0"/>
          </a:p>
        </p:txBody>
      </p:sp>
      <p:sp>
        <p:nvSpPr>
          <p:cNvPr id="46" name="Shape 44"/>
          <p:cNvSpPr/>
          <p:nvPr/>
        </p:nvSpPr>
        <p:spPr>
          <a:xfrm>
            <a:off x="3337560" y="4591594"/>
            <a:ext cx="2651760" cy="574766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7" name="Text 45"/>
          <p:cNvSpPr/>
          <p:nvPr/>
        </p:nvSpPr>
        <p:spPr>
          <a:xfrm>
            <a:off x="3374136" y="4637314"/>
            <a:ext cx="2578608" cy="48332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Defend, attack, repair or exit?</a:t>
            </a:r>
            <a:endParaRPr lang="en-US" sz="830" dirty="0"/>
          </a:p>
        </p:txBody>
      </p:sp>
      <p:sp>
        <p:nvSpPr>
          <p:cNvPr id="48" name="Shape 46"/>
          <p:cNvSpPr/>
          <p:nvPr/>
        </p:nvSpPr>
        <p:spPr>
          <a:xfrm>
            <a:off x="5989320" y="4591594"/>
            <a:ext cx="2651760" cy="574766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9" name="Text 47"/>
          <p:cNvSpPr/>
          <p:nvPr/>
        </p:nvSpPr>
        <p:spPr>
          <a:xfrm>
            <a:off x="6025896" y="4637314"/>
            <a:ext cx="2578608" cy="48332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3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Allocate resources deliberately.</a:t>
            </a:r>
            <a:endParaRPr lang="en-US" sz="830" dirty="0"/>
          </a:p>
        </p:txBody>
      </p:sp>
      <p:sp>
        <p:nvSpPr>
          <p:cNvPr id="50" name="Text 48"/>
          <p:cNvSpPr/>
          <p:nvPr/>
        </p:nvSpPr>
        <p:spPr>
          <a:xfrm>
            <a:off x="9006840" y="1417320"/>
            <a:ext cx="2560320" cy="9144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Each team should submit one strategic hypothesis, one falsifying metric and one operating guardrail.
</a:t>
            </a:r>
            <a:pPr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The next round is not a chance to explain better; it is a chance to decide better.</a:t>
            </a:r>
            <a:endParaRPr lang="en-US" sz="1000" dirty="0"/>
          </a:p>
        </p:txBody>
      </p:sp>
      <p:sp>
        <p:nvSpPr>
          <p:cNvPr id="51" name="Text 49"/>
          <p:cNvSpPr/>
          <p:nvPr/>
        </p:nvSpPr>
        <p:spPr>
          <a:xfrm>
            <a:off x="9006840" y="3840480"/>
            <a:ext cx="256032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First-principles prompt</a:t>
            </a:r>
            <a:endParaRPr lang="en-US" sz="750" dirty="0"/>
          </a:p>
        </p:txBody>
      </p:sp>
      <p:sp>
        <p:nvSpPr>
          <p:cNvPr id="52" name="Text 50"/>
          <p:cNvSpPr/>
          <p:nvPr/>
        </p:nvSpPr>
        <p:spPr>
          <a:xfrm>
            <a:off x="9006840" y="4005072"/>
            <a:ext cx="25603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decision rule converts learning into managerial discipline.</a:t>
            </a:r>
            <a:endParaRPr lang="en-US" sz="850" dirty="0"/>
          </a:p>
        </p:txBody>
      </p:sp>
      <p:sp>
        <p:nvSpPr>
          <p:cNvPr id="53" name="Shape 51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54" name="Text 52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55" name="Text 53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What is your non-negotiable guardrail?    › Which Round 5 decision has the largest irreversible downside?</a:t>
            </a:r>
            <a:endParaRPr lang="en-US" sz="9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1323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594360"/>
            <a:ext cx="4572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</a:rPr>
              <a:t>Closing reflection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594360" y="1143000"/>
            <a:ext cx="89611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3000" b="1" dirty="0">
                <a:solidFill>
                  <a:srgbClr val="FFFFFF"/>
                </a:solidFill>
              </a:rPr>
              <a:t>The strongest team is not the boldest. It is the most coherent.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731520" y="2788920"/>
            <a:ext cx="10607040" cy="1325880"/>
          </a:xfrm>
          <a:prstGeom prst="roundRect">
            <a:avLst>
              <a:gd name="adj" fmla="val 5517"/>
            </a:avLst>
          </a:prstGeom>
          <a:solidFill>
            <a:srgbClr val="FFFFFF">
              <a:alpha val="92000"/>
            </a:srgbClr>
          </a:solidFill>
          <a:ln w="12700">
            <a:solidFill>
              <a:srgbClr val="FFFFFF">
                <a:alpha val="40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" name="Text 3"/>
          <p:cNvSpPr/>
          <p:nvPr/>
        </p:nvSpPr>
        <p:spPr>
          <a:xfrm>
            <a:off x="960120" y="3063240"/>
            <a:ext cx="101498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FFFFFF"/>
                </a:solidFill>
              </a:rPr>
              <a:t>Coherence is the discipline of making market, technology, production, finance and risk choices point in the same direction.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960120" y="3657600"/>
            <a:ext cx="10149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D0D5DD"/>
                </a:solidFill>
              </a:rPr>
              <a:t>Round 5 assignment: one strategic hypothesis, one falsifying metric, one operating guardrail.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731520" y="5852160"/>
            <a:ext cx="10515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D0D5DD"/>
                </a:solidFill>
              </a:rPr>
              <a:t>Socratic closing: What will your team stop doing immediately? What evidence will prove your Round 5 strategy is working?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D0D5DD"/>
                </a:solidFill>
              </a:rPr>
              <a:t>26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26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</vt:vector>
  </TitlesOfParts>
  <Company>OpenAI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CESIM Round 4 Debrief</dc:title>
  <dc:subject>CESIM Global Challenge debrief</dc:subject>
  <dc:creator>OpenAI</dc:creator>
  <cp:lastModifiedBy>OpenAI</cp:lastModifiedBy>
  <cp:revision>1</cp:revision>
  <dcterms:created xsi:type="dcterms:W3CDTF">2026-08-17T09:43:37Z</dcterms:created>
  <dcterms:modified xsi:type="dcterms:W3CDTF">2026-08-17T09:43:37Z</dcterms:modified>
</cp:coreProperties>
</file>