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88952" cy="6858000"/>
  <p:notesSz cx="6858000" cy="12188952"/>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822960"/>
            <a:ext cx="10881360" cy="457200"/>
          </a:xfrm>
          <a:prstGeom prst="rect">
            <a:avLst/>
          </a:prstGeom>
          <a:noFill/>
          <a:ln/>
        </p:spPr>
        <p:txBody>
          <a:bodyPr wrap="square" rtlCol="0" anchor="ctr"/>
          <a:lstStyle/>
          <a:p>
            <a:pPr indent="0" marL="0">
              <a:buNone/>
            </a:pPr>
            <a:r>
              <a:rPr lang="en-US" sz="1400" b="1" spc="200" kern="0" dirty="0">
                <a:solidFill>
                  <a:srgbClr val="3B82F6"/>
                </a:solidFill>
                <a:latin typeface="Calibri" pitchFamily="34" charset="0"/>
                <a:ea typeface="Calibri" pitchFamily="34" charset="-122"/>
                <a:cs typeface="Calibri" pitchFamily="34" charset="-120"/>
              </a:rPr>
              <a:t>A SHORT COURSE</a:t>
            </a:r>
            <a:endParaRPr lang="en-US" sz="1400" dirty="0"/>
          </a:p>
        </p:txBody>
      </p:sp>
      <p:sp>
        <p:nvSpPr>
          <p:cNvPr id="3" name="Text 1"/>
          <p:cNvSpPr/>
          <p:nvPr/>
        </p:nvSpPr>
        <p:spPr>
          <a:xfrm>
            <a:off x="640080" y="1371600"/>
            <a:ext cx="10881360" cy="2377440"/>
          </a:xfrm>
          <a:prstGeom prst="rect">
            <a:avLst/>
          </a:prstGeom>
          <a:noFill/>
          <a:ln/>
        </p:spPr>
        <p:txBody>
          <a:bodyPr wrap="square" rtlCol="0" anchor="t"/>
          <a:lstStyle/>
          <a:p>
            <a:pPr indent="0" marL="0">
              <a:buNone/>
            </a:pPr>
            <a:r>
              <a:rPr lang="en-US" sz="3800" b="1" dirty="0">
                <a:solidFill>
                  <a:srgbClr val="FFFFFF"/>
                </a:solidFill>
                <a:latin typeface="Calibri" pitchFamily="34" charset="0"/>
                <a:ea typeface="Calibri" pitchFamily="34" charset="-122"/>
                <a:cs typeface="Calibri" pitchFamily="34" charset="-120"/>
              </a:rPr>
              <a:t>Hiring Your First Five People</a:t>
            </a:r>
            <a:endParaRPr lang="en-US" sz="3800" dirty="0"/>
          </a:p>
        </p:txBody>
      </p:sp>
      <p:sp>
        <p:nvSpPr>
          <p:cNvPr id="4" name="Text 2"/>
          <p:cNvSpPr/>
          <p:nvPr/>
        </p:nvSpPr>
        <p:spPr>
          <a:xfrm>
            <a:off x="640080" y="3657600"/>
            <a:ext cx="9601200" cy="1645920"/>
          </a:xfrm>
          <a:prstGeom prst="rect">
            <a:avLst/>
          </a:prstGeom>
          <a:noFill/>
          <a:ln/>
        </p:spPr>
        <p:txBody>
          <a:bodyPr wrap="square" rtlCol="0" anchor="t"/>
          <a:lstStyle/>
          <a:p>
            <a:pPr indent="0" marL="0">
              <a:lnSpc>
                <a:spcPct val="130000"/>
              </a:lnSpc>
              <a:buNone/>
            </a:pPr>
            <a:r>
              <a:rPr lang="en-US" sz="1800" dirty="0">
                <a:solidFill>
                  <a:srgbClr val="C7D2E5"/>
                </a:solidFill>
                <a:latin typeface="Calibri" pitchFamily="34" charset="0"/>
                <a:ea typeface="Calibri" pitchFamily="34" charset="-122"/>
                <a:cs typeface="Calibri" pitchFamily="34" charset="-120"/>
              </a:rPr>
              <a:t>Your first hires aren't filling roles — they're defining what the company can do before there's a process to fall back on.</a:t>
            </a:r>
            <a:endParaRPr lang="en-US" sz="1800" dirty="0"/>
          </a:p>
        </p:txBody>
      </p:sp>
      <p:sp>
        <p:nvSpPr>
          <p:cNvPr id="5" name="Text 3"/>
          <p:cNvSpPr/>
          <p:nvPr/>
        </p:nvSpPr>
        <p:spPr>
          <a:xfrm>
            <a:off x="640080" y="6172200"/>
            <a:ext cx="7315200" cy="457200"/>
          </a:xfrm>
          <a:prstGeom prst="rect">
            <a:avLst/>
          </a:prstGeom>
          <a:noFill/>
          <a:ln/>
        </p:spPr>
        <p:txBody>
          <a:bodyPr wrap="square" rtlCol="0" anchor="ctr"/>
          <a:lstStyle/>
          <a:p>
            <a:pPr indent="0" marL="0">
              <a:buNone/>
            </a:pPr>
            <a:r>
              <a:rPr lang="en-US" sz="1200" dirty="0">
                <a:solidFill>
                  <a:srgbClr val="8CA0C4"/>
                </a:solidFill>
                <a:latin typeface="Calibri" pitchFamily="34" charset="0"/>
                <a:ea typeface="Calibri" pitchFamily="34" charset="-122"/>
                <a:cs typeface="Calibri" pitchFamily="34" charset="-120"/>
              </a:rPr>
              <a:t>Dr. Swapnil Sahoo  ·  swapnilsahoo.com</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09728" cy="6858000"/>
          </a:xfrm>
          <a:prstGeom prst="rect">
            <a:avLst/>
          </a:prstGeom>
          <a:solidFill>
            <a:srgbClr val="1D4ED8"/>
          </a:solidFill>
          <a:ln/>
        </p:spPr>
      </p:sp>
      <p:sp>
        <p:nvSpPr>
          <p:cNvPr id="3" name="Text 1"/>
          <p:cNvSpPr/>
          <p:nvPr/>
        </p:nvSpPr>
        <p:spPr>
          <a:xfrm>
            <a:off x="640080" y="457200"/>
            <a:ext cx="10515600" cy="365760"/>
          </a:xfrm>
          <a:prstGeom prst="rect">
            <a:avLst/>
          </a:prstGeom>
          <a:noFill/>
          <a:ln/>
        </p:spPr>
        <p:txBody>
          <a:bodyPr wrap="square" rtlCol="0" anchor="ctr"/>
          <a:lstStyle/>
          <a:p>
            <a:pPr indent="0" marL="0">
              <a:buNone/>
            </a:pPr>
            <a:r>
              <a:rPr lang="en-US" sz="1200" b="1" spc="200" kern="0" dirty="0">
                <a:solidFill>
                  <a:srgbClr val="1D4ED8"/>
                </a:solidFill>
                <a:latin typeface="Calibri" pitchFamily="34" charset="0"/>
                <a:ea typeface="Calibri" pitchFamily="34" charset="-122"/>
                <a:cs typeface="Calibri" pitchFamily="34" charset="-120"/>
              </a:rPr>
              <a:t>BEFORE WE START</a:t>
            </a:r>
            <a:endParaRPr lang="en-US" sz="1200" dirty="0"/>
          </a:p>
        </p:txBody>
      </p:sp>
      <p:sp>
        <p:nvSpPr>
          <p:cNvPr id="4" name="Text 2"/>
          <p:cNvSpPr/>
          <p:nvPr/>
        </p:nvSpPr>
        <p:spPr>
          <a:xfrm>
            <a:off x="640080" y="822960"/>
            <a:ext cx="10881360" cy="1005840"/>
          </a:xfrm>
          <a:prstGeom prst="rect">
            <a:avLst/>
          </a:prstGeom>
          <a:noFill/>
          <a:ln/>
        </p:spPr>
        <p:txBody>
          <a:bodyPr wrap="square" rtlCol="0" anchor="t"/>
          <a:lstStyle/>
          <a:p>
            <a:pPr indent="0" marL="0">
              <a:buNone/>
            </a:pPr>
            <a:r>
              <a:rPr lang="en-US" sz="2600" b="1" dirty="0">
                <a:solidFill>
                  <a:srgbClr val="0A1426"/>
                </a:solidFill>
                <a:latin typeface="Calibri" pitchFamily="34" charset="0"/>
                <a:ea typeface="Calibri" pitchFamily="34" charset="-122"/>
                <a:cs typeface="Calibri" pitchFamily="34" charset="-120"/>
              </a:rPr>
              <a:t>What you'll be able to do by the end</a:t>
            </a:r>
            <a:endParaRPr lang="en-US" sz="2600" dirty="0"/>
          </a:p>
        </p:txBody>
      </p:sp>
      <p:sp>
        <p:nvSpPr>
          <p:cNvPr id="5" name="Text 3"/>
          <p:cNvSpPr/>
          <p:nvPr/>
        </p:nvSpPr>
        <p:spPr>
          <a:xfrm>
            <a:off x="640080" y="1920240"/>
            <a:ext cx="10881360" cy="4206240"/>
          </a:xfrm>
          <a:prstGeom prst="rect">
            <a:avLst/>
          </a:prstGeom>
          <a:noFill/>
          <a:ln/>
        </p:spPr>
        <p:txBody>
          <a:bodyPr wrap="square" rtlCol="0" anchor="t"/>
          <a:lstStyle/>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Recognise four traits that predict early-hire success better than a strong resume.</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Set up early equity in a way that prevents most future disputes.</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Avoid the co-founder mistakes that quietly break companies months or years later.</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2377440"/>
            <a:ext cx="2743200" cy="1828800"/>
          </a:xfrm>
          <a:prstGeom prst="rect">
            <a:avLst/>
          </a:prstGeom>
          <a:noFill/>
          <a:ln/>
        </p:spPr>
        <p:txBody>
          <a:bodyPr wrap="square" rtlCol="0" anchor="ctr"/>
          <a:lstStyle/>
          <a:p>
            <a:pPr indent="0" marL="0">
              <a:buNone/>
            </a:pPr>
            <a:r>
              <a:rPr lang="en-US" sz="9000" b="1" dirty="0">
                <a:solidFill>
                  <a:srgbClr val="1B2E52"/>
                </a:solidFill>
                <a:latin typeface="Calibri" pitchFamily="34" charset="0"/>
                <a:ea typeface="Calibri" pitchFamily="34" charset="-122"/>
                <a:cs typeface="Calibri" pitchFamily="34" charset="-120"/>
              </a:rPr>
              <a:t>01</a:t>
            </a:r>
            <a:endParaRPr lang="en-US" sz="9000" dirty="0"/>
          </a:p>
        </p:txBody>
      </p:sp>
      <p:sp>
        <p:nvSpPr>
          <p:cNvPr id="3" name="Text 1"/>
          <p:cNvSpPr/>
          <p:nvPr/>
        </p:nvSpPr>
        <p:spPr>
          <a:xfrm>
            <a:off x="640080" y="2834640"/>
            <a:ext cx="10515600" cy="1463040"/>
          </a:xfrm>
          <a:prstGeom prst="rect">
            <a:avLst/>
          </a:prstGeom>
          <a:noFill/>
          <a:ln/>
        </p:spPr>
        <p:txBody>
          <a:bodyPr wrap="square" rtlCol="0" anchor="t"/>
          <a:lstStyle/>
          <a:p>
            <a:pPr indent="0" marL="0">
              <a:buNone/>
            </a:pPr>
            <a:r>
              <a:rPr lang="en-US" sz="3200" b="1" dirty="0">
                <a:solidFill>
                  <a:srgbClr val="FFFFFF"/>
                </a:solidFill>
                <a:latin typeface="Calibri" pitchFamily="34" charset="0"/>
                <a:ea typeface="Calibri" pitchFamily="34" charset="-122"/>
                <a:cs typeface="Calibri" pitchFamily="34" charset="-120"/>
              </a:rPr>
              <a:t>Four traits that beat a resume</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09728" cy="6858000"/>
          </a:xfrm>
          <a:prstGeom prst="rect">
            <a:avLst/>
          </a:prstGeom>
          <a:solidFill>
            <a:srgbClr val="1D4ED8"/>
          </a:solidFill>
          <a:ln/>
        </p:spPr>
      </p:sp>
      <p:sp>
        <p:nvSpPr>
          <p:cNvPr id="3" name="Text 1"/>
          <p:cNvSpPr/>
          <p:nvPr/>
        </p:nvSpPr>
        <p:spPr>
          <a:xfrm>
            <a:off x="640080" y="457200"/>
            <a:ext cx="10515600" cy="365760"/>
          </a:xfrm>
          <a:prstGeom prst="rect">
            <a:avLst/>
          </a:prstGeom>
          <a:noFill/>
          <a:ln/>
        </p:spPr>
        <p:txBody>
          <a:bodyPr wrap="square" rtlCol="0" anchor="ctr"/>
          <a:lstStyle/>
          <a:p>
            <a:pPr indent="0" marL="0">
              <a:buNone/>
            </a:pPr>
            <a:r>
              <a:rPr lang="en-US" sz="1200" b="1" spc="200" kern="0" dirty="0">
                <a:solidFill>
                  <a:srgbClr val="1D4ED8"/>
                </a:solidFill>
                <a:latin typeface="Calibri" pitchFamily="34" charset="0"/>
                <a:ea typeface="Calibri" pitchFamily="34" charset="-122"/>
                <a:cs typeface="Calibri" pitchFamily="34" charset="-120"/>
              </a:rPr>
              <a:t>MODULE 1</a:t>
            </a:r>
            <a:endParaRPr lang="en-US" sz="1200" dirty="0"/>
          </a:p>
        </p:txBody>
      </p:sp>
      <p:sp>
        <p:nvSpPr>
          <p:cNvPr id="4" name="Text 2"/>
          <p:cNvSpPr/>
          <p:nvPr/>
        </p:nvSpPr>
        <p:spPr>
          <a:xfrm>
            <a:off x="640080" y="822960"/>
            <a:ext cx="10881360" cy="1005840"/>
          </a:xfrm>
          <a:prstGeom prst="rect">
            <a:avLst/>
          </a:prstGeom>
          <a:noFill/>
          <a:ln/>
        </p:spPr>
        <p:txBody>
          <a:bodyPr wrap="square" rtlCol="0" anchor="t"/>
          <a:lstStyle/>
          <a:p>
            <a:pPr indent="0" marL="0">
              <a:buNone/>
            </a:pPr>
            <a:r>
              <a:rPr lang="en-US" sz="2600" b="1" dirty="0">
                <a:solidFill>
                  <a:srgbClr val="0A1426"/>
                </a:solidFill>
                <a:latin typeface="Calibri" pitchFamily="34" charset="0"/>
                <a:ea typeface="Calibri" pitchFamily="34" charset="-122"/>
                <a:cs typeface="Calibri" pitchFamily="34" charset="-120"/>
              </a:rPr>
              <a:t>None of these show up clearly on a CV</a:t>
            </a:r>
            <a:endParaRPr lang="en-US" sz="2600" dirty="0"/>
          </a:p>
        </p:txBody>
      </p:sp>
      <p:sp>
        <p:nvSpPr>
          <p:cNvPr id="5" name="Text 3"/>
          <p:cNvSpPr/>
          <p:nvPr/>
        </p:nvSpPr>
        <p:spPr>
          <a:xfrm>
            <a:off x="640080" y="1920240"/>
            <a:ext cx="10881360" cy="4206240"/>
          </a:xfrm>
          <a:prstGeom prst="rect">
            <a:avLst/>
          </a:prstGeom>
          <a:noFill/>
          <a:ln/>
        </p:spPr>
        <p:txBody>
          <a:bodyPr wrap="square" rtlCol="0" anchor="t"/>
          <a:lstStyle/>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Comfort outside their job title: </a:t>
            </a:r>
            <a:pPr indent="0" marL="0">
              <a:lnSpc>
                <a:spcPct val="125000"/>
              </a:lnSpc>
              <a:spcAft>
                <a:spcPts val="1000"/>
              </a:spcAft>
              <a:buNone/>
            </a:pPr>
            <a:r>
              <a:rPr lang="en-US" sz="1600" dirty="0">
                <a:solidFill>
                  <a:srgbClr val="27354B"/>
                </a:solidFill>
                <a:latin typeface="Calibri" pitchFamily="34" charset="0"/>
                <a:ea typeface="Calibri" pitchFamily="34" charset="-122"/>
                <a:cs typeface="Calibri" pitchFamily="34" charset="-120"/>
              </a:rPr>
              <a:t>there's no org chart thick enough to protect anyone from ambiguity yet.</a:t>
            </a:r>
            <a:endParaRPr lang="en-US" sz="1600" dirty="0"/>
          </a:p>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A verifiable track record: </a:t>
            </a:r>
            <a:pPr indent="0" marL="0">
              <a:lnSpc>
                <a:spcPct val="125000"/>
              </a:lnSpc>
              <a:spcAft>
                <a:spcPts val="1000"/>
              </a:spcAft>
              <a:buNone/>
            </a:pPr>
            <a:r>
              <a:rPr lang="en-US" sz="1600" dirty="0">
                <a:solidFill>
                  <a:srgbClr val="27354B"/>
                </a:solidFill>
                <a:latin typeface="Calibri" pitchFamily="34" charset="0"/>
                <a:ea typeface="Calibri" pitchFamily="34" charset="-122"/>
                <a:cs typeface="Calibri" pitchFamily="34" charset="-120"/>
              </a:rPr>
              <a:t>one specific, checkable thing beats broad, vague enthusiasm.</a:t>
            </a:r>
            <a:endParaRPr lang="en-US" sz="1600" dirty="0"/>
          </a:p>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They ask what they'd own: </a:t>
            </a:r>
            <a:pPr indent="0" marL="0">
              <a:lnSpc>
                <a:spcPct val="125000"/>
              </a:lnSpc>
              <a:spcAft>
                <a:spcPts val="1000"/>
              </a:spcAft>
              <a:buNone/>
            </a:pPr>
            <a:r>
              <a:rPr lang="en-US" sz="1600" dirty="0">
                <a:solidFill>
                  <a:srgbClr val="27354B"/>
                </a:solidFill>
                <a:latin typeface="Calibri" pitchFamily="34" charset="0"/>
                <a:ea typeface="Calibri" pitchFamily="34" charset="-122"/>
                <a:cs typeface="Calibri" pitchFamily="34" charset="-120"/>
              </a:rPr>
              <a:t>not just what they'd be paid.</a:t>
            </a:r>
            <a:endParaRPr lang="en-US" sz="1600" dirty="0"/>
          </a:p>
          <a:p>
            <a:pPr marL="342900" indent="-342900">
              <a:lnSpc>
                <a:spcPct val="125000"/>
              </a:lnSpc>
              <a:spcAft>
                <a:spcPts val="1000"/>
              </a:spcAft>
              <a:buSzPct val="100000"/>
              <a:buChar char="•"/>
            </a:pPr>
            <a:r>
              <a:rPr lang="en-US" sz="1600" b="1" dirty="0">
                <a:solidFill>
                  <a:srgbClr val="0A1426"/>
                </a:solidFill>
                <a:latin typeface="Calibri" pitchFamily="34" charset="0"/>
                <a:ea typeface="Calibri" pitchFamily="34" charset="-122"/>
                <a:cs typeface="Calibri" pitchFamily="34" charset="-120"/>
              </a:rPr>
              <a:t>Willingness to disagree, respectfully: </a:t>
            </a:r>
            <a:pPr indent="0" marL="0">
              <a:lnSpc>
                <a:spcPct val="125000"/>
              </a:lnSpc>
              <a:spcAft>
                <a:spcPts val="1000"/>
              </a:spcAft>
              <a:buNone/>
            </a:pPr>
            <a:r>
              <a:rPr lang="en-US" sz="1600" dirty="0">
                <a:solidFill>
                  <a:srgbClr val="27354B"/>
                </a:solidFill>
                <a:latin typeface="Calibri" pitchFamily="34" charset="0"/>
                <a:ea typeface="Calibri" pitchFamily="34" charset="-122"/>
                <a:cs typeface="Calibri" pitchFamily="34" charset="-120"/>
              </a:rPr>
              <a:t>in the interview itself, while trying to impress you.</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2377440"/>
            <a:ext cx="2743200" cy="1828800"/>
          </a:xfrm>
          <a:prstGeom prst="rect">
            <a:avLst/>
          </a:prstGeom>
          <a:noFill/>
          <a:ln/>
        </p:spPr>
        <p:txBody>
          <a:bodyPr wrap="square" rtlCol="0" anchor="ctr"/>
          <a:lstStyle/>
          <a:p>
            <a:pPr indent="0" marL="0">
              <a:buNone/>
            </a:pPr>
            <a:r>
              <a:rPr lang="en-US" sz="9000" b="1" dirty="0">
                <a:solidFill>
                  <a:srgbClr val="1B2E52"/>
                </a:solidFill>
                <a:latin typeface="Calibri" pitchFamily="34" charset="0"/>
                <a:ea typeface="Calibri" pitchFamily="34" charset="-122"/>
                <a:cs typeface="Calibri" pitchFamily="34" charset="-120"/>
              </a:rPr>
              <a:t>02</a:t>
            </a:r>
            <a:endParaRPr lang="en-US" sz="9000" dirty="0"/>
          </a:p>
        </p:txBody>
      </p:sp>
      <p:sp>
        <p:nvSpPr>
          <p:cNvPr id="3" name="Text 1"/>
          <p:cNvSpPr/>
          <p:nvPr/>
        </p:nvSpPr>
        <p:spPr>
          <a:xfrm>
            <a:off x="640080" y="2834640"/>
            <a:ext cx="10515600" cy="1463040"/>
          </a:xfrm>
          <a:prstGeom prst="rect">
            <a:avLst/>
          </a:prstGeom>
          <a:noFill/>
          <a:ln/>
        </p:spPr>
        <p:txBody>
          <a:bodyPr wrap="square" rtlCol="0" anchor="t"/>
          <a:lstStyle/>
          <a:p>
            <a:pPr indent="0" marL="0">
              <a:buNone/>
            </a:pPr>
            <a:r>
              <a:rPr lang="en-US" sz="3200" b="1" dirty="0">
                <a:solidFill>
                  <a:srgbClr val="FFFFFF"/>
                </a:solidFill>
                <a:latin typeface="Calibri" pitchFamily="34" charset="0"/>
                <a:ea typeface="Calibri" pitchFamily="34" charset="-122"/>
                <a:cs typeface="Calibri" pitchFamily="34" charset="-120"/>
              </a:rPr>
              <a:t>A simple approach to early equity</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09728" cy="6858000"/>
          </a:xfrm>
          <a:prstGeom prst="rect">
            <a:avLst/>
          </a:prstGeom>
          <a:solidFill>
            <a:srgbClr val="1D4ED8"/>
          </a:solidFill>
          <a:ln/>
        </p:spPr>
      </p:sp>
      <p:sp>
        <p:nvSpPr>
          <p:cNvPr id="3" name="Text 1"/>
          <p:cNvSpPr/>
          <p:nvPr/>
        </p:nvSpPr>
        <p:spPr>
          <a:xfrm>
            <a:off x="640080" y="457200"/>
            <a:ext cx="10515600" cy="365760"/>
          </a:xfrm>
          <a:prstGeom prst="rect">
            <a:avLst/>
          </a:prstGeom>
          <a:noFill/>
          <a:ln/>
        </p:spPr>
        <p:txBody>
          <a:bodyPr wrap="square" rtlCol="0" anchor="ctr"/>
          <a:lstStyle/>
          <a:p>
            <a:pPr indent="0" marL="0">
              <a:buNone/>
            </a:pPr>
            <a:r>
              <a:rPr lang="en-US" sz="1200" b="1" spc="200" kern="0" dirty="0">
                <a:solidFill>
                  <a:srgbClr val="1D4ED8"/>
                </a:solidFill>
                <a:latin typeface="Calibri" pitchFamily="34" charset="0"/>
                <a:ea typeface="Calibri" pitchFamily="34" charset="-122"/>
                <a:cs typeface="Calibri" pitchFamily="34" charset="-120"/>
              </a:rPr>
              <a:t>MODULE 2</a:t>
            </a:r>
            <a:endParaRPr lang="en-US" sz="1200" dirty="0"/>
          </a:p>
        </p:txBody>
      </p:sp>
      <p:sp>
        <p:nvSpPr>
          <p:cNvPr id="4" name="Text 2"/>
          <p:cNvSpPr/>
          <p:nvPr/>
        </p:nvSpPr>
        <p:spPr>
          <a:xfrm>
            <a:off x="640080" y="822960"/>
            <a:ext cx="10881360" cy="1005840"/>
          </a:xfrm>
          <a:prstGeom prst="rect">
            <a:avLst/>
          </a:prstGeom>
          <a:noFill/>
          <a:ln/>
        </p:spPr>
        <p:txBody>
          <a:bodyPr wrap="square" rtlCol="0" anchor="t"/>
          <a:lstStyle/>
          <a:p>
            <a:pPr indent="0" marL="0">
              <a:buNone/>
            </a:pPr>
            <a:r>
              <a:rPr lang="en-US" sz="2600" b="1" dirty="0">
                <a:solidFill>
                  <a:srgbClr val="0A1426"/>
                </a:solidFill>
                <a:latin typeface="Calibri" pitchFamily="34" charset="0"/>
                <a:ea typeface="Calibri" pitchFamily="34" charset="-122"/>
                <a:cs typeface="Calibri" pitchFamily="34" charset="-120"/>
              </a:rPr>
              <a:t>Four rules that prevent most future disputes</a:t>
            </a:r>
            <a:endParaRPr lang="en-US" sz="2600" dirty="0"/>
          </a:p>
        </p:txBody>
      </p:sp>
      <p:sp>
        <p:nvSpPr>
          <p:cNvPr id="5" name="Text 3"/>
          <p:cNvSpPr/>
          <p:nvPr/>
        </p:nvSpPr>
        <p:spPr>
          <a:xfrm>
            <a:off x="640080" y="1920240"/>
            <a:ext cx="10881360" cy="4206240"/>
          </a:xfrm>
          <a:prstGeom prst="rect">
            <a:avLst/>
          </a:prstGeom>
          <a:noFill/>
          <a:ln/>
        </p:spPr>
        <p:txBody>
          <a:bodyPr wrap="square" rtlCol="0" anchor="t"/>
          <a:lstStyle/>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Vest everyone's equity over time (commonly four years, one-year cliff) — including yours.</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Give early hires less equity than co-founders, and be specific about why.</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Write down verbally agreed equity immediately — memory diverges fast.</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Revisit the plan honestly if a contribution turns out much larger or smaller than expected.</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2377440"/>
            <a:ext cx="2743200" cy="1828800"/>
          </a:xfrm>
          <a:prstGeom prst="rect">
            <a:avLst/>
          </a:prstGeom>
          <a:noFill/>
          <a:ln/>
        </p:spPr>
        <p:txBody>
          <a:bodyPr wrap="square" rtlCol="0" anchor="ctr"/>
          <a:lstStyle/>
          <a:p>
            <a:pPr indent="0" marL="0">
              <a:buNone/>
            </a:pPr>
            <a:r>
              <a:rPr lang="en-US" sz="9000" b="1" dirty="0">
                <a:solidFill>
                  <a:srgbClr val="1B2E52"/>
                </a:solidFill>
                <a:latin typeface="Calibri" pitchFamily="34" charset="0"/>
                <a:ea typeface="Calibri" pitchFamily="34" charset="-122"/>
                <a:cs typeface="Calibri" pitchFamily="34" charset="-120"/>
              </a:rPr>
              <a:t>03</a:t>
            </a:r>
            <a:endParaRPr lang="en-US" sz="9000" dirty="0"/>
          </a:p>
        </p:txBody>
      </p:sp>
      <p:sp>
        <p:nvSpPr>
          <p:cNvPr id="3" name="Text 1"/>
          <p:cNvSpPr/>
          <p:nvPr/>
        </p:nvSpPr>
        <p:spPr>
          <a:xfrm>
            <a:off x="640080" y="2834640"/>
            <a:ext cx="10515600" cy="1463040"/>
          </a:xfrm>
          <a:prstGeom prst="rect">
            <a:avLst/>
          </a:prstGeom>
          <a:noFill/>
          <a:ln/>
        </p:spPr>
        <p:txBody>
          <a:bodyPr wrap="square" rtlCol="0" anchor="t"/>
          <a:lstStyle/>
          <a:p>
            <a:pPr indent="0" marL="0">
              <a:buNone/>
            </a:pPr>
            <a:r>
              <a:rPr lang="en-US" sz="3200" b="1" dirty="0">
                <a:solidFill>
                  <a:srgbClr val="FFFFFF"/>
                </a:solidFill>
                <a:latin typeface="Calibri" pitchFamily="34" charset="0"/>
                <a:ea typeface="Calibri" pitchFamily="34" charset="-122"/>
                <a:cs typeface="Calibri" pitchFamily="34" charset="-120"/>
              </a:rPr>
              <a:t>Co-founder mistakes</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09728" cy="6858000"/>
          </a:xfrm>
          <a:prstGeom prst="rect">
            <a:avLst/>
          </a:prstGeom>
          <a:solidFill>
            <a:srgbClr val="1D4ED8"/>
          </a:solidFill>
          <a:ln/>
        </p:spPr>
      </p:sp>
      <p:sp>
        <p:nvSpPr>
          <p:cNvPr id="3" name="Text 1"/>
          <p:cNvSpPr/>
          <p:nvPr/>
        </p:nvSpPr>
        <p:spPr>
          <a:xfrm>
            <a:off x="640080" y="457200"/>
            <a:ext cx="10515600" cy="365760"/>
          </a:xfrm>
          <a:prstGeom prst="rect">
            <a:avLst/>
          </a:prstGeom>
          <a:noFill/>
          <a:ln/>
        </p:spPr>
        <p:txBody>
          <a:bodyPr wrap="square" rtlCol="0" anchor="ctr"/>
          <a:lstStyle/>
          <a:p>
            <a:pPr indent="0" marL="0">
              <a:buNone/>
            </a:pPr>
            <a:r>
              <a:rPr lang="en-US" sz="1200" b="1" spc="200" kern="0" dirty="0">
                <a:solidFill>
                  <a:srgbClr val="1D4ED8"/>
                </a:solidFill>
                <a:latin typeface="Calibri" pitchFamily="34" charset="0"/>
                <a:ea typeface="Calibri" pitchFamily="34" charset="-122"/>
                <a:cs typeface="Calibri" pitchFamily="34" charset="-120"/>
              </a:rPr>
              <a:t>MODULE 3</a:t>
            </a:r>
            <a:endParaRPr lang="en-US" sz="1200" dirty="0"/>
          </a:p>
        </p:txBody>
      </p:sp>
      <p:sp>
        <p:nvSpPr>
          <p:cNvPr id="4" name="Text 2"/>
          <p:cNvSpPr/>
          <p:nvPr/>
        </p:nvSpPr>
        <p:spPr>
          <a:xfrm>
            <a:off x="640080" y="822960"/>
            <a:ext cx="10881360" cy="1005840"/>
          </a:xfrm>
          <a:prstGeom prst="rect">
            <a:avLst/>
          </a:prstGeom>
          <a:noFill/>
          <a:ln/>
        </p:spPr>
        <p:txBody>
          <a:bodyPr wrap="square" rtlCol="0" anchor="t"/>
          <a:lstStyle/>
          <a:p>
            <a:pPr indent="0" marL="0">
              <a:buNone/>
            </a:pPr>
            <a:r>
              <a:rPr lang="en-US" sz="2600" b="1" dirty="0">
                <a:solidFill>
                  <a:srgbClr val="0A1426"/>
                </a:solidFill>
                <a:latin typeface="Calibri" pitchFamily="34" charset="0"/>
                <a:ea typeface="Calibri" pitchFamily="34" charset="-122"/>
                <a:cs typeface="Calibri" pitchFamily="34" charset="-120"/>
              </a:rPr>
              <a:t>The conversations avoided early cost the most later</a:t>
            </a:r>
            <a:endParaRPr lang="en-US" sz="2600" dirty="0"/>
          </a:p>
        </p:txBody>
      </p:sp>
      <p:sp>
        <p:nvSpPr>
          <p:cNvPr id="5" name="Text 3"/>
          <p:cNvSpPr/>
          <p:nvPr/>
        </p:nvSpPr>
        <p:spPr>
          <a:xfrm>
            <a:off x="640080" y="1920240"/>
            <a:ext cx="10881360" cy="4206240"/>
          </a:xfrm>
          <a:prstGeom prst="rect">
            <a:avLst/>
          </a:prstGeom>
          <a:noFill/>
          <a:ln/>
        </p:spPr>
        <p:txBody>
          <a:bodyPr wrap="square" rtlCol="0" anchor="t"/>
          <a:lstStyle/>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Splitting equity equally by default, without discussing actual contribution or risk.</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Avoiding the vesting conversation because it feels like distrust between friends.</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Never writing down who decides what when you disagree, until the day you disagree.</a:t>
            </a:r>
            <a:endParaRPr lang="en-US" sz="1600" dirty="0"/>
          </a:p>
          <a:p>
            <a:pPr marL="342900" indent="-342900">
              <a:lnSpc>
                <a:spcPct val="125000"/>
              </a:lnSpc>
              <a:spcAft>
                <a:spcPts val="1000"/>
              </a:spcAft>
              <a:buSzPct val="100000"/>
              <a:buChar char="•"/>
            </a:pPr>
            <a:r>
              <a:rPr lang="en-US" sz="1600" dirty="0">
                <a:solidFill>
                  <a:srgbClr val="27354B"/>
                </a:solidFill>
                <a:latin typeface="Calibri" pitchFamily="34" charset="0"/>
                <a:ea typeface="Calibri" pitchFamily="34" charset="-122"/>
                <a:cs typeface="Calibri" pitchFamily="34" charset="-120"/>
              </a:rPr>
              <a:t>Hiring a friend or relative for a critical role because it's comfortable, not because they're strongest.</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640080" y="1188720"/>
            <a:ext cx="10881360" cy="914400"/>
          </a:xfrm>
          <a:prstGeom prst="rect">
            <a:avLst/>
          </a:prstGeom>
          <a:noFill/>
          <a:ln/>
        </p:spPr>
        <p:txBody>
          <a:bodyPr wrap="square"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The one question to keep asking</a:t>
            </a:r>
            <a:endParaRPr lang="en-US" sz="3000" dirty="0"/>
          </a:p>
        </p:txBody>
      </p:sp>
      <p:sp>
        <p:nvSpPr>
          <p:cNvPr id="3" name="Text 1"/>
          <p:cNvSpPr/>
          <p:nvPr/>
        </p:nvSpPr>
        <p:spPr>
          <a:xfrm>
            <a:off x="640080" y="2286000"/>
            <a:ext cx="9875520" cy="2011680"/>
          </a:xfrm>
          <a:prstGeom prst="rect">
            <a:avLst/>
          </a:prstGeom>
          <a:noFill/>
          <a:ln/>
        </p:spPr>
        <p:txBody>
          <a:bodyPr wrap="square" rtlCol="0" anchor="ctr"/>
          <a:lstStyle/>
          <a:p>
            <a:pPr indent="0" marL="0">
              <a:lnSpc>
                <a:spcPct val="135000"/>
              </a:lnSpc>
              <a:buNone/>
            </a:pPr>
            <a:r>
              <a:rPr lang="en-US" sz="1800" dirty="0">
                <a:solidFill>
                  <a:srgbClr val="C7D2E5"/>
                </a:solidFill>
                <a:latin typeface="Calibri" pitchFamily="34" charset="0"/>
                <a:ea typeface="Calibri" pitchFamily="34" charset="-122"/>
                <a:cs typeface="Calibri" pitchFamily="34" charset="-120"/>
              </a:rPr>
              <a:t>Not “can they do the job?” but “what will this person actually do when nothing is defined yet?” The first five hires answer that question for everyone who joins after them.</a:t>
            </a:r>
            <a:endParaRPr lang="en-US" sz="1800" dirty="0"/>
          </a:p>
        </p:txBody>
      </p:sp>
      <p:sp>
        <p:nvSpPr>
          <p:cNvPr id="4" name="Text 2"/>
          <p:cNvSpPr/>
          <p:nvPr/>
        </p:nvSpPr>
        <p:spPr>
          <a:xfrm>
            <a:off x="640080" y="5486400"/>
            <a:ext cx="7315200" cy="457200"/>
          </a:xfrm>
          <a:prstGeom prst="rect">
            <a:avLst/>
          </a:prstGeom>
          <a:noFill/>
          <a:ln/>
        </p:spPr>
        <p:txBody>
          <a:bodyPr wrap="square"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Dr. Swapnil Sahoo</a:t>
            </a:r>
            <a:endParaRPr lang="en-US" sz="1600" dirty="0"/>
          </a:p>
        </p:txBody>
      </p:sp>
      <p:sp>
        <p:nvSpPr>
          <p:cNvPr id="5" name="Text 3"/>
          <p:cNvSpPr/>
          <p:nvPr/>
        </p:nvSpPr>
        <p:spPr>
          <a:xfrm>
            <a:off x="640080" y="5897880"/>
            <a:ext cx="7315200" cy="457200"/>
          </a:xfrm>
          <a:prstGeom prst="rect">
            <a:avLst/>
          </a:prstGeom>
          <a:noFill/>
          <a:ln/>
        </p:spPr>
        <p:txBody>
          <a:bodyPr wrap="square" rtlCol="0" anchor="ctr"/>
          <a:lstStyle/>
          <a:p>
            <a:pPr indent="0" marL="0">
              <a:buNone/>
            </a:pPr>
            <a:r>
              <a:rPr lang="en-US" sz="1200" dirty="0">
                <a:solidFill>
                  <a:srgbClr val="8CA0C4"/>
                </a:solidFill>
                <a:latin typeface="Calibri" pitchFamily="34" charset="0"/>
                <a:ea typeface="Calibri" pitchFamily="34" charset="-122"/>
                <a:cs typeface="Calibri" pitchFamily="34" charset="-120"/>
              </a:rPr>
              <a:t>swapnilsahoo.com  ·  Teaching · The Founder's Playbook</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2026-08-24T07:03:28Z</dcterms:created>
  <dcterms:modified xsi:type="dcterms:W3CDTF">2026-08-24T07:03:28Z</dcterms:modified>
</cp:coreProperties>
</file>