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notesMasterIdLst>
    <p:notesMasterId r:id="rId15"/>
  </p:notesMasterIdLst>
  <p:sldSz cx="12188952" cy="6858000"/>
  <p:notesSz cx="6858000" cy="12188952"/>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640080" y="822960"/>
            <a:ext cx="10881360" cy="457200"/>
          </a:xfrm>
          <a:prstGeom prst="rect">
            <a:avLst/>
          </a:prstGeom>
          <a:noFill/>
          <a:ln/>
        </p:spPr>
        <p:txBody>
          <a:bodyPr wrap="square" rtlCol="0" anchor="ctr"/>
          <a:lstStyle/>
          <a:p>
            <a:pPr indent="0" marL="0">
              <a:buNone/>
            </a:pPr>
            <a:r>
              <a:rPr lang="en-US" sz="1400" b="1" spc="200" kern="0" dirty="0">
                <a:solidFill>
                  <a:srgbClr val="3B82F6"/>
                </a:solidFill>
                <a:latin typeface="Calibri" pitchFamily="34" charset="0"/>
                <a:ea typeface="Calibri" pitchFamily="34" charset="-122"/>
                <a:cs typeface="Calibri" pitchFamily="34" charset="-120"/>
              </a:rPr>
              <a:t>A SHORT COURSE</a:t>
            </a:r>
            <a:endParaRPr lang="en-US" sz="1400" dirty="0"/>
          </a:p>
        </p:txBody>
      </p:sp>
      <p:sp>
        <p:nvSpPr>
          <p:cNvPr id="3" name="Text 1"/>
          <p:cNvSpPr/>
          <p:nvPr/>
        </p:nvSpPr>
        <p:spPr>
          <a:xfrm>
            <a:off x="640080" y="1371600"/>
            <a:ext cx="10881360" cy="2377440"/>
          </a:xfrm>
          <a:prstGeom prst="rect">
            <a:avLst/>
          </a:prstGeom>
          <a:noFill/>
          <a:ln/>
        </p:spPr>
        <p:txBody>
          <a:bodyPr wrap="square" rtlCol="0" anchor="t"/>
          <a:lstStyle/>
          <a:p>
            <a:pPr indent="0" marL="0">
              <a:buNone/>
            </a:pPr>
            <a:r>
              <a:rPr lang="en-US" sz="3800" b="1" dirty="0">
                <a:solidFill>
                  <a:srgbClr val="FFFFFF"/>
                </a:solidFill>
                <a:latin typeface="Calibri" pitchFamily="34" charset="0"/>
                <a:ea typeface="Calibri" pitchFamily="34" charset="-122"/>
                <a:cs typeface="Calibri" pitchFamily="34" charset="-120"/>
              </a:rPr>
              <a:t>Raising Money Without Losing the Company</a:t>
            </a:r>
            <a:endParaRPr lang="en-US" sz="3800" dirty="0"/>
          </a:p>
        </p:txBody>
      </p:sp>
      <p:sp>
        <p:nvSpPr>
          <p:cNvPr id="4" name="Text 2"/>
          <p:cNvSpPr/>
          <p:nvPr/>
        </p:nvSpPr>
        <p:spPr>
          <a:xfrm>
            <a:off x="640080" y="3657600"/>
            <a:ext cx="9601200" cy="1645920"/>
          </a:xfrm>
          <a:prstGeom prst="rect">
            <a:avLst/>
          </a:prstGeom>
          <a:noFill/>
          <a:ln/>
        </p:spPr>
        <p:txBody>
          <a:bodyPr wrap="square" rtlCol="0" anchor="t"/>
          <a:lstStyle/>
          <a:p>
            <a:pPr indent="0" marL="0">
              <a:lnSpc>
                <a:spcPct val="130000"/>
              </a:lnSpc>
              <a:buNone/>
            </a:pPr>
            <a:r>
              <a:rPr lang="en-US" sz="1800" dirty="0">
                <a:solidFill>
                  <a:srgbClr val="C7D2E5"/>
                </a:solidFill>
                <a:latin typeface="Calibri" pitchFamily="34" charset="0"/>
                <a:ea typeface="Calibri" pitchFamily="34" charset="-122"/>
                <a:cs typeface="Calibri" pitchFamily="34" charset="-120"/>
              </a:rPr>
              <a:t>Every rupee of outside money changes who you answer to. This course is about deciding deliberately — and knowing the maths before you sign anything.</a:t>
            </a:r>
            <a:endParaRPr lang="en-US" sz="1800" dirty="0"/>
          </a:p>
        </p:txBody>
      </p:sp>
      <p:sp>
        <p:nvSpPr>
          <p:cNvPr id="5" name="Text 3"/>
          <p:cNvSpPr/>
          <p:nvPr/>
        </p:nvSpPr>
        <p:spPr>
          <a:xfrm>
            <a:off x="640080" y="6172200"/>
            <a:ext cx="7315200" cy="457200"/>
          </a:xfrm>
          <a:prstGeom prst="rect">
            <a:avLst/>
          </a:prstGeom>
          <a:noFill/>
          <a:ln/>
        </p:spPr>
        <p:txBody>
          <a:bodyPr wrap="square" rtlCol="0" anchor="ctr"/>
          <a:lstStyle/>
          <a:p>
            <a:pPr indent="0" marL="0">
              <a:buNone/>
            </a:pPr>
            <a:r>
              <a:rPr lang="en-US" sz="1200" dirty="0">
                <a:solidFill>
                  <a:srgbClr val="8CA0C4"/>
                </a:solidFill>
                <a:latin typeface="Calibri" pitchFamily="34" charset="0"/>
                <a:ea typeface="Calibri" pitchFamily="34" charset="-122"/>
                <a:cs typeface="Calibri" pitchFamily="34" charset="-120"/>
              </a:rPr>
              <a:t>Dr. Swapnil Sahoo  ·  swapnilsahoo.com</a:t>
            </a:r>
            <a:endParaRPr lang="en-US"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09728" cy="6858000"/>
          </a:xfrm>
          <a:prstGeom prst="rect">
            <a:avLst/>
          </a:prstGeom>
          <a:solidFill>
            <a:srgbClr val="1D4ED8"/>
          </a:solidFill>
          <a:ln/>
        </p:spPr>
      </p:sp>
      <p:sp>
        <p:nvSpPr>
          <p:cNvPr id="3" name="Text 1"/>
          <p:cNvSpPr/>
          <p:nvPr/>
        </p:nvSpPr>
        <p:spPr>
          <a:xfrm>
            <a:off x="640080" y="457200"/>
            <a:ext cx="10515600" cy="365760"/>
          </a:xfrm>
          <a:prstGeom prst="rect">
            <a:avLst/>
          </a:prstGeom>
          <a:noFill/>
          <a:ln/>
        </p:spPr>
        <p:txBody>
          <a:bodyPr wrap="square" rtlCol="0" anchor="ctr"/>
          <a:lstStyle/>
          <a:p>
            <a:pPr indent="0" marL="0">
              <a:buNone/>
            </a:pPr>
            <a:r>
              <a:rPr lang="en-US" sz="1200" b="1" spc="200" kern="0" dirty="0">
                <a:solidFill>
                  <a:srgbClr val="1D4ED8"/>
                </a:solidFill>
                <a:latin typeface="Calibri" pitchFamily="34" charset="0"/>
                <a:ea typeface="Calibri" pitchFamily="34" charset="-122"/>
                <a:cs typeface="Calibri" pitchFamily="34" charset="-120"/>
              </a:rPr>
              <a:t>MODULE 4</a:t>
            </a:r>
            <a:endParaRPr lang="en-US" sz="1200" dirty="0"/>
          </a:p>
        </p:txBody>
      </p:sp>
      <p:sp>
        <p:nvSpPr>
          <p:cNvPr id="4" name="Text 2"/>
          <p:cNvSpPr/>
          <p:nvPr/>
        </p:nvSpPr>
        <p:spPr>
          <a:xfrm>
            <a:off x="640080" y="822960"/>
            <a:ext cx="10881360" cy="1005840"/>
          </a:xfrm>
          <a:prstGeom prst="rect">
            <a:avLst/>
          </a:prstGeom>
          <a:noFill/>
          <a:ln/>
        </p:spPr>
        <p:txBody>
          <a:bodyPr wrap="square" rtlCol="0" anchor="t"/>
          <a:lstStyle/>
          <a:p>
            <a:pPr indent="0" marL="0">
              <a:buNone/>
            </a:pPr>
            <a:r>
              <a:rPr lang="en-US" sz="2600" b="1" dirty="0">
                <a:solidFill>
                  <a:srgbClr val="0A1426"/>
                </a:solidFill>
                <a:latin typeface="Calibri" pitchFamily="34" charset="0"/>
                <a:ea typeface="Calibri" pitchFamily="34" charset="-122"/>
                <a:cs typeface="Calibri" pitchFamily="34" charset="-120"/>
              </a:rPr>
              <a:t>A worked example, start to finish</a:t>
            </a:r>
            <a:endParaRPr lang="en-US" sz="2600" dirty="0"/>
          </a:p>
        </p:txBody>
      </p:sp>
      <p:graphicFrame>
        <p:nvGraphicFramePr>
          <p:cNvPr id="11" name="Table 0"/>
          <p:cNvGraphicFramePr>
            <a:graphicFrameLocks noGrp="1"/>
          </p:cNvGraphicFramePr>
          <p:nvPr>
            <p:extLst>
              <p:ext uri="{D42A27DB-BD31-4B8C-83A1-F6EECF244321}">
                <p14:modId xmlns:p14="http://schemas.microsoft.com/office/powerpoint/2010/main" val="1579011935"/>
              </p:ext>
            </p:extLst>
          </p:nvPr>
        </p:nvGraphicFramePr>
        <p:xfrm>
          <a:off x="640080" y="1828800"/>
          <a:ext cx="10881360" cy="2377440"/>
        </p:xfrm>
        <a:graphic>
          <a:graphicData uri="http://schemas.openxmlformats.org/drawingml/2006/table">
            <a:tbl>
              <a:tblPr/>
              <a:tblGrid>
                <a:gridCol w="1813560"/>
                <a:gridCol w="1813560"/>
                <a:gridCol w="1813560"/>
                <a:gridCol w="1813560"/>
                <a:gridCol w="1813560"/>
                <a:gridCol w="1813560"/>
              </a:tblGrid>
              <a:tr h="594360">
                <a:tc>
                  <a:txBody>
                    <a:bodyPr/>
                    <a:lstStyle/>
                    <a:p>
                      <a:pPr indent="0" marL="0">
                        <a:buNone/>
                      </a:pPr>
                      <a:r>
                        <a:rPr lang="en-US" sz="1400" b="1" dirty="0">
                          <a:solidFill>
                            <a:srgbClr val="27354B"/>
                          </a:solidFill>
                          <a:latin typeface="Calibri" pitchFamily="34" charset="0"/>
                          <a:ea typeface="Calibri" pitchFamily="34" charset="-122"/>
                          <a:cs typeface="Calibri" pitchFamily="34" charset="-120"/>
                        </a:rPr>
                        <a:t>Stage</a:t>
                      </a:r>
                      <a:endParaRPr lang="en-US" sz="1400" dirty="0">
                        <a:latin typeface="Calibri" charset="0"/>
                        <a:ea typeface="Calibri" charset="0"/>
                        <a:cs typeface="Calibri" charset="0"/>
                      </a:endParaRPr>
                    </a:p>
                  </a:txBody>
                  <a:tcPr marL="91440" marR="91440" marT="45720" marB="45720">
                    <a:lnL w="12700" cap="flat" cmpd="sng" algn="ctr">
                      <a:solidFill>
                        <a:srgbClr val="D8DEE9"/>
                      </a:solidFill>
                      <a:prstDash val="solid"/>
                      <a:round/>
                      <a:headEnd type="none" w="med" len="med"/>
                      <a:tailEnd type="none" w="med" len="med"/>
                    </a:lnL>
                    <a:lnR w="12700" cap="flat" cmpd="sng" algn="ctr">
                      <a:solidFill>
                        <a:srgbClr val="D8DEE9"/>
                      </a:solidFill>
                      <a:prstDash val="solid"/>
                      <a:round/>
                      <a:headEnd type="none" w="med" len="med"/>
                      <a:tailEnd type="none" w="med" len="med"/>
                    </a:lnR>
                    <a:lnT w="12700" cap="flat" cmpd="sng" algn="ctr">
                      <a:solidFill>
                        <a:srgbClr val="D8DEE9"/>
                      </a:solidFill>
                      <a:prstDash val="solid"/>
                      <a:round/>
                      <a:headEnd type="none" w="med" len="med"/>
                      <a:tailEnd type="none" w="med" len="med"/>
                    </a:lnT>
                    <a:lnB w="12700" cap="flat" cmpd="sng" algn="ctr">
                      <a:solidFill>
                        <a:srgbClr val="D8DEE9"/>
                      </a:solidFill>
                      <a:prstDash val="solid"/>
                      <a:round/>
                      <a:headEnd type="none" w="med" len="med"/>
                      <a:tailEnd type="none" w="med" len="med"/>
                    </a:lnB>
                    <a:solidFill>
                      <a:srgbClr val="F1F5FB"/>
                    </a:solidFill>
                  </a:tcPr>
                </a:tc>
                <a:tc>
                  <a:txBody>
                    <a:bodyPr/>
                    <a:lstStyle/>
                    <a:p>
                      <a:pPr indent="0" marL="0">
                        <a:buNone/>
                      </a:pPr>
                      <a:r>
                        <a:rPr lang="en-US" sz="1400" b="1" dirty="0">
                          <a:solidFill>
                            <a:srgbClr val="27354B"/>
                          </a:solidFill>
                          <a:latin typeface="Calibri" pitchFamily="34" charset="0"/>
                          <a:ea typeface="Calibri" pitchFamily="34" charset="-122"/>
                          <a:cs typeface="Calibri" pitchFamily="34" charset="-120"/>
                        </a:rPr>
                        <a:t>Pre-money</a:t>
                      </a:r>
                      <a:endParaRPr lang="en-US" sz="1400" dirty="0">
                        <a:latin typeface="Calibri" charset="0"/>
                        <a:ea typeface="Calibri" charset="0"/>
                        <a:cs typeface="Calibri" charset="0"/>
                      </a:endParaRPr>
                    </a:p>
                  </a:txBody>
                  <a:tcPr marL="91440" marR="91440" marT="45720" marB="45720">
                    <a:lnL w="12700" cap="flat" cmpd="sng" algn="ctr">
                      <a:solidFill>
                        <a:srgbClr val="D8DEE9"/>
                      </a:solidFill>
                      <a:prstDash val="solid"/>
                      <a:round/>
                      <a:headEnd type="none" w="med" len="med"/>
                      <a:tailEnd type="none" w="med" len="med"/>
                    </a:lnL>
                    <a:lnR w="12700" cap="flat" cmpd="sng" algn="ctr">
                      <a:solidFill>
                        <a:srgbClr val="D8DEE9"/>
                      </a:solidFill>
                      <a:prstDash val="solid"/>
                      <a:round/>
                      <a:headEnd type="none" w="med" len="med"/>
                      <a:tailEnd type="none" w="med" len="med"/>
                    </a:lnR>
                    <a:lnT w="12700" cap="flat" cmpd="sng" algn="ctr">
                      <a:solidFill>
                        <a:srgbClr val="D8DEE9"/>
                      </a:solidFill>
                      <a:prstDash val="solid"/>
                      <a:round/>
                      <a:headEnd type="none" w="med" len="med"/>
                      <a:tailEnd type="none" w="med" len="med"/>
                    </a:lnT>
                    <a:lnB w="12700" cap="flat" cmpd="sng" algn="ctr">
                      <a:solidFill>
                        <a:srgbClr val="D8DEE9"/>
                      </a:solidFill>
                      <a:prstDash val="solid"/>
                      <a:round/>
                      <a:headEnd type="none" w="med" len="med"/>
                      <a:tailEnd type="none" w="med" len="med"/>
                    </a:lnB>
                    <a:solidFill>
                      <a:srgbClr val="F1F5FB"/>
                    </a:solidFill>
                  </a:tcPr>
                </a:tc>
                <a:tc>
                  <a:txBody>
                    <a:bodyPr/>
                    <a:lstStyle/>
                    <a:p>
                      <a:pPr indent="0" marL="0">
                        <a:buNone/>
                      </a:pPr>
                      <a:r>
                        <a:rPr lang="en-US" sz="1400" b="1" dirty="0">
                          <a:solidFill>
                            <a:srgbClr val="27354B"/>
                          </a:solidFill>
                          <a:latin typeface="Calibri" pitchFamily="34" charset="0"/>
                          <a:ea typeface="Calibri" pitchFamily="34" charset="-122"/>
                          <a:cs typeface="Calibri" pitchFamily="34" charset="-120"/>
                        </a:rPr>
                        <a:t>Raised</a:t>
                      </a:r>
                      <a:endParaRPr lang="en-US" sz="1400" dirty="0">
                        <a:latin typeface="Calibri" charset="0"/>
                        <a:ea typeface="Calibri" charset="0"/>
                        <a:cs typeface="Calibri" charset="0"/>
                      </a:endParaRPr>
                    </a:p>
                  </a:txBody>
                  <a:tcPr marL="91440" marR="91440" marT="45720" marB="45720">
                    <a:lnL w="12700" cap="flat" cmpd="sng" algn="ctr">
                      <a:solidFill>
                        <a:srgbClr val="D8DEE9"/>
                      </a:solidFill>
                      <a:prstDash val="solid"/>
                      <a:round/>
                      <a:headEnd type="none" w="med" len="med"/>
                      <a:tailEnd type="none" w="med" len="med"/>
                    </a:lnL>
                    <a:lnR w="12700" cap="flat" cmpd="sng" algn="ctr">
                      <a:solidFill>
                        <a:srgbClr val="D8DEE9"/>
                      </a:solidFill>
                      <a:prstDash val="solid"/>
                      <a:round/>
                      <a:headEnd type="none" w="med" len="med"/>
                      <a:tailEnd type="none" w="med" len="med"/>
                    </a:lnR>
                    <a:lnT w="12700" cap="flat" cmpd="sng" algn="ctr">
                      <a:solidFill>
                        <a:srgbClr val="D8DEE9"/>
                      </a:solidFill>
                      <a:prstDash val="solid"/>
                      <a:round/>
                      <a:headEnd type="none" w="med" len="med"/>
                      <a:tailEnd type="none" w="med" len="med"/>
                    </a:lnT>
                    <a:lnB w="12700" cap="flat" cmpd="sng" algn="ctr">
                      <a:solidFill>
                        <a:srgbClr val="D8DEE9"/>
                      </a:solidFill>
                      <a:prstDash val="solid"/>
                      <a:round/>
                      <a:headEnd type="none" w="med" len="med"/>
                      <a:tailEnd type="none" w="med" len="med"/>
                    </a:lnB>
                    <a:solidFill>
                      <a:srgbClr val="F1F5FB"/>
                    </a:solidFill>
                  </a:tcPr>
                </a:tc>
                <a:tc>
                  <a:txBody>
                    <a:bodyPr/>
                    <a:lstStyle/>
                    <a:p>
                      <a:pPr indent="0" marL="0">
                        <a:buNone/>
                      </a:pPr>
                      <a:r>
                        <a:rPr lang="en-US" sz="1400" b="1" dirty="0">
                          <a:solidFill>
                            <a:srgbClr val="27354B"/>
                          </a:solidFill>
                          <a:latin typeface="Calibri" pitchFamily="34" charset="0"/>
                          <a:ea typeface="Calibri" pitchFamily="34" charset="-122"/>
                          <a:cs typeface="Calibri" pitchFamily="34" charset="-120"/>
                        </a:rPr>
                        <a:t>Post-money</a:t>
                      </a:r>
                      <a:endParaRPr lang="en-US" sz="1400" dirty="0">
                        <a:latin typeface="Calibri" charset="0"/>
                        <a:ea typeface="Calibri" charset="0"/>
                        <a:cs typeface="Calibri" charset="0"/>
                      </a:endParaRPr>
                    </a:p>
                  </a:txBody>
                  <a:tcPr marL="91440" marR="91440" marT="45720" marB="45720">
                    <a:lnL w="12700" cap="flat" cmpd="sng" algn="ctr">
                      <a:solidFill>
                        <a:srgbClr val="D8DEE9"/>
                      </a:solidFill>
                      <a:prstDash val="solid"/>
                      <a:round/>
                      <a:headEnd type="none" w="med" len="med"/>
                      <a:tailEnd type="none" w="med" len="med"/>
                    </a:lnL>
                    <a:lnR w="12700" cap="flat" cmpd="sng" algn="ctr">
                      <a:solidFill>
                        <a:srgbClr val="D8DEE9"/>
                      </a:solidFill>
                      <a:prstDash val="solid"/>
                      <a:round/>
                      <a:headEnd type="none" w="med" len="med"/>
                      <a:tailEnd type="none" w="med" len="med"/>
                    </a:lnR>
                    <a:lnT w="12700" cap="flat" cmpd="sng" algn="ctr">
                      <a:solidFill>
                        <a:srgbClr val="D8DEE9"/>
                      </a:solidFill>
                      <a:prstDash val="solid"/>
                      <a:round/>
                      <a:headEnd type="none" w="med" len="med"/>
                      <a:tailEnd type="none" w="med" len="med"/>
                    </a:lnT>
                    <a:lnB w="12700" cap="flat" cmpd="sng" algn="ctr">
                      <a:solidFill>
                        <a:srgbClr val="D8DEE9"/>
                      </a:solidFill>
                      <a:prstDash val="solid"/>
                      <a:round/>
                      <a:headEnd type="none" w="med" len="med"/>
                      <a:tailEnd type="none" w="med" len="med"/>
                    </a:lnB>
                    <a:solidFill>
                      <a:srgbClr val="F1F5FB"/>
                    </a:solidFill>
                  </a:tcPr>
                </a:tc>
                <a:tc>
                  <a:txBody>
                    <a:bodyPr/>
                    <a:lstStyle/>
                    <a:p>
                      <a:pPr indent="0" marL="0">
                        <a:buNone/>
                      </a:pPr>
                      <a:r>
                        <a:rPr lang="en-US" sz="1400" b="1" dirty="0">
                          <a:solidFill>
                            <a:srgbClr val="27354B"/>
                          </a:solidFill>
                          <a:latin typeface="Calibri" pitchFamily="34" charset="0"/>
                          <a:ea typeface="Calibri" pitchFamily="34" charset="-122"/>
                          <a:cs typeface="Calibri" pitchFamily="34" charset="-120"/>
                        </a:rPr>
                        <a:t>New investor</a:t>
                      </a:r>
                      <a:endParaRPr lang="en-US" sz="1400" dirty="0">
                        <a:latin typeface="Calibri" charset="0"/>
                        <a:ea typeface="Calibri" charset="0"/>
                        <a:cs typeface="Calibri" charset="0"/>
                      </a:endParaRPr>
                    </a:p>
                  </a:txBody>
                  <a:tcPr marL="91440" marR="91440" marT="45720" marB="45720">
                    <a:lnL w="12700" cap="flat" cmpd="sng" algn="ctr">
                      <a:solidFill>
                        <a:srgbClr val="D8DEE9"/>
                      </a:solidFill>
                      <a:prstDash val="solid"/>
                      <a:round/>
                      <a:headEnd type="none" w="med" len="med"/>
                      <a:tailEnd type="none" w="med" len="med"/>
                    </a:lnL>
                    <a:lnR w="12700" cap="flat" cmpd="sng" algn="ctr">
                      <a:solidFill>
                        <a:srgbClr val="D8DEE9"/>
                      </a:solidFill>
                      <a:prstDash val="solid"/>
                      <a:round/>
                      <a:headEnd type="none" w="med" len="med"/>
                      <a:tailEnd type="none" w="med" len="med"/>
                    </a:lnR>
                    <a:lnT w="12700" cap="flat" cmpd="sng" algn="ctr">
                      <a:solidFill>
                        <a:srgbClr val="D8DEE9"/>
                      </a:solidFill>
                      <a:prstDash val="solid"/>
                      <a:round/>
                      <a:headEnd type="none" w="med" len="med"/>
                      <a:tailEnd type="none" w="med" len="med"/>
                    </a:lnT>
                    <a:lnB w="12700" cap="flat" cmpd="sng" algn="ctr">
                      <a:solidFill>
                        <a:srgbClr val="D8DEE9"/>
                      </a:solidFill>
                      <a:prstDash val="solid"/>
                      <a:round/>
                      <a:headEnd type="none" w="med" len="med"/>
                      <a:tailEnd type="none" w="med" len="med"/>
                    </a:lnB>
                    <a:solidFill>
                      <a:srgbClr val="F1F5FB"/>
                    </a:solidFill>
                  </a:tcPr>
                </a:tc>
                <a:tc>
                  <a:txBody>
                    <a:bodyPr/>
                    <a:lstStyle/>
                    <a:p>
                      <a:pPr indent="0" marL="0">
                        <a:buNone/>
                      </a:pPr>
                      <a:r>
                        <a:rPr lang="en-US" sz="1400" b="1" dirty="0">
                          <a:solidFill>
                            <a:srgbClr val="27354B"/>
                          </a:solidFill>
                          <a:latin typeface="Calibri" pitchFamily="34" charset="0"/>
                          <a:ea typeface="Calibri" pitchFamily="34" charset="-122"/>
                          <a:cs typeface="Calibri" pitchFamily="34" charset="-120"/>
                        </a:rPr>
                        <a:t>Founders own</a:t>
                      </a:r>
                      <a:endParaRPr lang="en-US" sz="1400" dirty="0">
                        <a:latin typeface="Calibri" charset="0"/>
                        <a:ea typeface="Calibri" charset="0"/>
                        <a:cs typeface="Calibri" charset="0"/>
                      </a:endParaRPr>
                    </a:p>
                  </a:txBody>
                  <a:tcPr marL="91440" marR="91440" marT="45720" marB="45720">
                    <a:lnL w="12700" cap="flat" cmpd="sng" algn="ctr">
                      <a:solidFill>
                        <a:srgbClr val="D8DEE9"/>
                      </a:solidFill>
                      <a:prstDash val="solid"/>
                      <a:round/>
                      <a:headEnd type="none" w="med" len="med"/>
                      <a:tailEnd type="none" w="med" len="med"/>
                    </a:lnL>
                    <a:lnR w="12700" cap="flat" cmpd="sng" algn="ctr">
                      <a:solidFill>
                        <a:srgbClr val="D8DEE9"/>
                      </a:solidFill>
                      <a:prstDash val="solid"/>
                      <a:round/>
                      <a:headEnd type="none" w="med" len="med"/>
                      <a:tailEnd type="none" w="med" len="med"/>
                    </a:lnR>
                    <a:lnT w="12700" cap="flat" cmpd="sng" algn="ctr">
                      <a:solidFill>
                        <a:srgbClr val="D8DEE9"/>
                      </a:solidFill>
                      <a:prstDash val="solid"/>
                      <a:round/>
                      <a:headEnd type="none" w="med" len="med"/>
                      <a:tailEnd type="none" w="med" len="med"/>
                    </a:lnT>
                    <a:lnB w="12700" cap="flat" cmpd="sng" algn="ctr">
                      <a:solidFill>
                        <a:srgbClr val="D8DEE9"/>
                      </a:solidFill>
                      <a:prstDash val="solid"/>
                      <a:round/>
                      <a:headEnd type="none" w="med" len="med"/>
                      <a:tailEnd type="none" w="med" len="med"/>
                    </a:lnB>
                    <a:solidFill>
                      <a:srgbClr val="F1F5FB"/>
                    </a:solidFill>
                  </a:tcPr>
                </a:tc>
              </a:tr>
              <a:tr h="594360">
                <a:tc>
                  <a:txBody>
                    <a:bodyPr/>
                    <a:lstStyle/>
                    <a:p>
                      <a:pPr indent="0" marL="0">
                        <a:buNone/>
                      </a:pPr>
                      <a:r>
                        <a:rPr lang="en-US" sz="1400" dirty="0">
                          <a:solidFill>
                            <a:srgbClr val="27354B"/>
                          </a:solidFill>
                          <a:latin typeface="Calibri" pitchFamily="34" charset="0"/>
                          <a:ea typeface="Calibri" pitchFamily="34" charset="-122"/>
                          <a:cs typeface="Calibri" pitchFamily="34" charset="-120"/>
                        </a:rPr>
                        <a:t>Start</a:t>
                      </a:r>
                      <a:endParaRPr lang="en-US" sz="1400" dirty="0">
                        <a:latin typeface="Calibri" charset="0"/>
                        <a:ea typeface="Calibri" charset="0"/>
                        <a:cs typeface="Calibri" charset="0"/>
                      </a:endParaRPr>
                    </a:p>
                  </a:txBody>
                  <a:tcPr marL="91440" marR="91440" marT="45720" marB="45720">
                    <a:lnL w="12700" cap="flat" cmpd="sng" algn="ctr">
                      <a:solidFill>
                        <a:srgbClr val="D8DEE9"/>
                      </a:solidFill>
                      <a:prstDash val="solid"/>
                      <a:round/>
                      <a:headEnd type="none" w="med" len="med"/>
                      <a:tailEnd type="none" w="med" len="med"/>
                    </a:lnL>
                    <a:lnR w="12700" cap="flat" cmpd="sng" algn="ctr">
                      <a:solidFill>
                        <a:srgbClr val="D8DEE9"/>
                      </a:solidFill>
                      <a:prstDash val="solid"/>
                      <a:round/>
                      <a:headEnd type="none" w="med" len="med"/>
                      <a:tailEnd type="none" w="med" len="med"/>
                    </a:lnR>
                    <a:lnT w="12700" cap="flat" cmpd="sng" algn="ctr">
                      <a:solidFill>
                        <a:srgbClr val="D8DEE9"/>
                      </a:solidFill>
                      <a:prstDash val="solid"/>
                      <a:round/>
                      <a:headEnd type="none" w="med" len="med"/>
                      <a:tailEnd type="none" w="med" len="med"/>
                    </a:lnT>
                    <a:lnB w="12700" cap="flat" cmpd="sng" algn="ctr">
                      <a:solidFill>
                        <a:srgbClr val="D8DEE9"/>
                      </a:solidFill>
                      <a:prstDash val="solid"/>
                      <a:round/>
                      <a:headEnd type="none" w="med" len="med"/>
                      <a:tailEnd type="none" w="med" len="med"/>
                    </a:lnB>
                  </a:tcPr>
                </a:tc>
                <a:tc>
                  <a:txBody>
                    <a:bodyPr/>
                    <a:lstStyle/>
                    <a:p>
                      <a:pPr indent="0" marL="0">
                        <a:buNone/>
                      </a:pPr>
                      <a:r>
                        <a:rPr lang="en-US" sz="1400" dirty="0">
                          <a:solidFill>
                            <a:srgbClr val="27354B"/>
                          </a:solidFill>
                          <a:latin typeface="Calibri" pitchFamily="34" charset="0"/>
                          <a:ea typeface="Calibri" pitchFamily="34" charset="-122"/>
                          <a:cs typeface="Calibri" pitchFamily="34" charset="-120"/>
                        </a:rPr>
                        <a:t>—</a:t>
                      </a:r>
                      <a:endParaRPr lang="en-US" sz="1400" dirty="0">
                        <a:latin typeface="Calibri" charset="0"/>
                        <a:ea typeface="Calibri" charset="0"/>
                        <a:cs typeface="Calibri" charset="0"/>
                      </a:endParaRPr>
                    </a:p>
                  </a:txBody>
                  <a:tcPr marL="91440" marR="91440" marT="45720" marB="45720">
                    <a:lnL w="12700" cap="flat" cmpd="sng" algn="ctr">
                      <a:solidFill>
                        <a:srgbClr val="D8DEE9"/>
                      </a:solidFill>
                      <a:prstDash val="solid"/>
                      <a:round/>
                      <a:headEnd type="none" w="med" len="med"/>
                      <a:tailEnd type="none" w="med" len="med"/>
                    </a:lnL>
                    <a:lnR w="12700" cap="flat" cmpd="sng" algn="ctr">
                      <a:solidFill>
                        <a:srgbClr val="D8DEE9"/>
                      </a:solidFill>
                      <a:prstDash val="solid"/>
                      <a:round/>
                      <a:headEnd type="none" w="med" len="med"/>
                      <a:tailEnd type="none" w="med" len="med"/>
                    </a:lnR>
                    <a:lnT w="12700" cap="flat" cmpd="sng" algn="ctr">
                      <a:solidFill>
                        <a:srgbClr val="D8DEE9"/>
                      </a:solidFill>
                      <a:prstDash val="solid"/>
                      <a:round/>
                      <a:headEnd type="none" w="med" len="med"/>
                      <a:tailEnd type="none" w="med" len="med"/>
                    </a:lnT>
                    <a:lnB w="12700" cap="flat" cmpd="sng" algn="ctr">
                      <a:solidFill>
                        <a:srgbClr val="D8DEE9"/>
                      </a:solidFill>
                      <a:prstDash val="solid"/>
                      <a:round/>
                      <a:headEnd type="none" w="med" len="med"/>
                      <a:tailEnd type="none" w="med" len="med"/>
                    </a:lnB>
                  </a:tcPr>
                </a:tc>
                <a:tc>
                  <a:txBody>
                    <a:bodyPr/>
                    <a:lstStyle/>
                    <a:p>
                      <a:pPr indent="0" marL="0">
                        <a:buNone/>
                      </a:pPr>
                      <a:r>
                        <a:rPr lang="en-US" sz="1400" dirty="0">
                          <a:solidFill>
                            <a:srgbClr val="27354B"/>
                          </a:solidFill>
                          <a:latin typeface="Calibri" pitchFamily="34" charset="0"/>
                          <a:ea typeface="Calibri" pitchFamily="34" charset="-122"/>
                          <a:cs typeface="Calibri" pitchFamily="34" charset="-120"/>
                        </a:rPr>
                        <a:t>—</a:t>
                      </a:r>
                      <a:endParaRPr lang="en-US" sz="1400" dirty="0">
                        <a:latin typeface="Calibri" charset="0"/>
                        <a:ea typeface="Calibri" charset="0"/>
                        <a:cs typeface="Calibri" charset="0"/>
                      </a:endParaRPr>
                    </a:p>
                  </a:txBody>
                  <a:tcPr marL="91440" marR="91440" marT="45720" marB="45720">
                    <a:lnL w="12700" cap="flat" cmpd="sng" algn="ctr">
                      <a:solidFill>
                        <a:srgbClr val="D8DEE9"/>
                      </a:solidFill>
                      <a:prstDash val="solid"/>
                      <a:round/>
                      <a:headEnd type="none" w="med" len="med"/>
                      <a:tailEnd type="none" w="med" len="med"/>
                    </a:lnL>
                    <a:lnR w="12700" cap="flat" cmpd="sng" algn="ctr">
                      <a:solidFill>
                        <a:srgbClr val="D8DEE9"/>
                      </a:solidFill>
                      <a:prstDash val="solid"/>
                      <a:round/>
                      <a:headEnd type="none" w="med" len="med"/>
                      <a:tailEnd type="none" w="med" len="med"/>
                    </a:lnR>
                    <a:lnT w="12700" cap="flat" cmpd="sng" algn="ctr">
                      <a:solidFill>
                        <a:srgbClr val="D8DEE9"/>
                      </a:solidFill>
                      <a:prstDash val="solid"/>
                      <a:round/>
                      <a:headEnd type="none" w="med" len="med"/>
                      <a:tailEnd type="none" w="med" len="med"/>
                    </a:lnT>
                    <a:lnB w="12700" cap="flat" cmpd="sng" algn="ctr">
                      <a:solidFill>
                        <a:srgbClr val="D8DEE9"/>
                      </a:solidFill>
                      <a:prstDash val="solid"/>
                      <a:round/>
                      <a:headEnd type="none" w="med" len="med"/>
                      <a:tailEnd type="none" w="med" len="med"/>
                    </a:lnB>
                  </a:tcPr>
                </a:tc>
                <a:tc>
                  <a:txBody>
                    <a:bodyPr/>
                    <a:lstStyle/>
                    <a:p>
                      <a:pPr indent="0" marL="0">
                        <a:buNone/>
                      </a:pPr>
                      <a:r>
                        <a:rPr lang="en-US" sz="1400" dirty="0">
                          <a:solidFill>
                            <a:srgbClr val="27354B"/>
                          </a:solidFill>
                          <a:latin typeface="Calibri" pitchFamily="34" charset="0"/>
                          <a:ea typeface="Calibri" pitchFamily="34" charset="-122"/>
                          <a:cs typeface="Calibri" pitchFamily="34" charset="-120"/>
                        </a:rPr>
                        <a:t>—</a:t>
                      </a:r>
                      <a:endParaRPr lang="en-US" sz="1400" dirty="0">
                        <a:latin typeface="Calibri" charset="0"/>
                        <a:ea typeface="Calibri" charset="0"/>
                        <a:cs typeface="Calibri" charset="0"/>
                      </a:endParaRPr>
                    </a:p>
                  </a:txBody>
                  <a:tcPr marL="91440" marR="91440" marT="45720" marB="45720">
                    <a:lnL w="12700" cap="flat" cmpd="sng" algn="ctr">
                      <a:solidFill>
                        <a:srgbClr val="D8DEE9"/>
                      </a:solidFill>
                      <a:prstDash val="solid"/>
                      <a:round/>
                      <a:headEnd type="none" w="med" len="med"/>
                      <a:tailEnd type="none" w="med" len="med"/>
                    </a:lnL>
                    <a:lnR w="12700" cap="flat" cmpd="sng" algn="ctr">
                      <a:solidFill>
                        <a:srgbClr val="D8DEE9"/>
                      </a:solidFill>
                      <a:prstDash val="solid"/>
                      <a:round/>
                      <a:headEnd type="none" w="med" len="med"/>
                      <a:tailEnd type="none" w="med" len="med"/>
                    </a:lnR>
                    <a:lnT w="12700" cap="flat" cmpd="sng" algn="ctr">
                      <a:solidFill>
                        <a:srgbClr val="D8DEE9"/>
                      </a:solidFill>
                      <a:prstDash val="solid"/>
                      <a:round/>
                      <a:headEnd type="none" w="med" len="med"/>
                      <a:tailEnd type="none" w="med" len="med"/>
                    </a:lnT>
                    <a:lnB w="12700" cap="flat" cmpd="sng" algn="ctr">
                      <a:solidFill>
                        <a:srgbClr val="D8DEE9"/>
                      </a:solidFill>
                      <a:prstDash val="solid"/>
                      <a:round/>
                      <a:headEnd type="none" w="med" len="med"/>
                      <a:tailEnd type="none" w="med" len="med"/>
                    </a:lnB>
                  </a:tcPr>
                </a:tc>
                <a:tc>
                  <a:txBody>
                    <a:bodyPr/>
                    <a:lstStyle/>
                    <a:p>
                      <a:pPr indent="0" marL="0">
                        <a:buNone/>
                      </a:pPr>
                      <a:r>
                        <a:rPr lang="en-US" sz="1400" dirty="0">
                          <a:solidFill>
                            <a:srgbClr val="27354B"/>
                          </a:solidFill>
                          <a:latin typeface="Calibri" pitchFamily="34" charset="0"/>
                          <a:ea typeface="Calibri" pitchFamily="34" charset="-122"/>
                          <a:cs typeface="Calibri" pitchFamily="34" charset="-120"/>
                        </a:rPr>
                        <a:t>0%</a:t>
                      </a:r>
                      <a:endParaRPr lang="en-US" sz="1400" dirty="0">
                        <a:latin typeface="Calibri" charset="0"/>
                        <a:ea typeface="Calibri" charset="0"/>
                        <a:cs typeface="Calibri" charset="0"/>
                      </a:endParaRPr>
                    </a:p>
                  </a:txBody>
                  <a:tcPr marL="91440" marR="91440" marT="45720" marB="45720">
                    <a:lnL w="12700" cap="flat" cmpd="sng" algn="ctr">
                      <a:solidFill>
                        <a:srgbClr val="D8DEE9"/>
                      </a:solidFill>
                      <a:prstDash val="solid"/>
                      <a:round/>
                      <a:headEnd type="none" w="med" len="med"/>
                      <a:tailEnd type="none" w="med" len="med"/>
                    </a:lnL>
                    <a:lnR w="12700" cap="flat" cmpd="sng" algn="ctr">
                      <a:solidFill>
                        <a:srgbClr val="D8DEE9"/>
                      </a:solidFill>
                      <a:prstDash val="solid"/>
                      <a:round/>
                      <a:headEnd type="none" w="med" len="med"/>
                      <a:tailEnd type="none" w="med" len="med"/>
                    </a:lnR>
                    <a:lnT w="12700" cap="flat" cmpd="sng" algn="ctr">
                      <a:solidFill>
                        <a:srgbClr val="D8DEE9"/>
                      </a:solidFill>
                      <a:prstDash val="solid"/>
                      <a:round/>
                      <a:headEnd type="none" w="med" len="med"/>
                      <a:tailEnd type="none" w="med" len="med"/>
                    </a:lnT>
                    <a:lnB w="12700" cap="flat" cmpd="sng" algn="ctr">
                      <a:solidFill>
                        <a:srgbClr val="D8DEE9"/>
                      </a:solidFill>
                      <a:prstDash val="solid"/>
                      <a:round/>
                      <a:headEnd type="none" w="med" len="med"/>
                      <a:tailEnd type="none" w="med" len="med"/>
                    </a:lnB>
                  </a:tcPr>
                </a:tc>
                <a:tc>
                  <a:txBody>
                    <a:bodyPr/>
                    <a:lstStyle/>
                    <a:p>
                      <a:pPr indent="0" marL="0">
                        <a:buNone/>
                      </a:pPr>
                      <a:r>
                        <a:rPr lang="en-US" sz="1400" dirty="0">
                          <a:solidFill>
                            <a:srgbClr val="27354B"/>
                          </a:solidFill>
                          <a:latin typeface="Calibri" pitchFamily="34" charset="0"/>
                          <a:ea typeface="Calibri" pitchFamily="34" charset="-122"/>
                          <a:cs typeface="Calibri" pitchFamily="34" charset="-120"/>
                        </a:rPr>
                        <a:t>100%</a:t>
                      </a:r>
                      <a:endParaRPr lang="en-US" sz="1400" dirty="0">
                        <a:latin typeface="Calibri" charset="0"/>
                        <a:ea typeface="Calibri" charset="0"/>
                        <a:cs typeface="Calibri" charset="0"/>
                      </a:endParaRPr>
                    </a:p>
                  </a:txBody>
                  <a:tcPr marL="91440" marR="91440" marT="45720" marB="45720">
                    <a:lnL w="12700" cap="flat" cmpd="sng" algn="ctr">
                      <a:solidFill>
                        <a:srgbClr val="D8DEE9"/>
                      </a:solidFill>
                      <a:prstDash val="solid"/>
                      <a:round/>
                      <a:headEnd type="none" w="med" len="med"/>
                      <a:tailEnd type="none" w="med" len="med"/>
                    </a:lnL>
                    <a:lnR w="12700" cap="flat" cmpd="sng" algn="ctr">
                      <a:solidFill>
                        <a:srgbClr val="D8DEE9"/>
                      </a:solidFill>
                      <a:prstDash val="solid"/>
                      <a:round/>
                      <a:headEnd type="none" w="med" len="med"/>
                      <a:tailEnd type="none" w="med" len="med"/>
                    </a:lnR>
                    <a:lnT w="12700" cap="flat" cmpd="sng" algn="ctr">
                      <a:solidFill>
                        <a:srgbClr val="D8DEE9"/>
                      </a:solidFill>
                      <a:prstDash val="solid"/>
                      <a:round/>
                      <a:headEnd type="none" w="med" len="med"/>
                      <a:tailEnd type="none" w="med" len="med"/>
                    </a:lnT>
                    <a:lnB w="12700" cap="flat" cmpd="sng" algn="ctr">
                      <a:solidFill>
                        <a:srgbClr val="D8DEE9"/>
                      </a:solidFill>
                      <a:prstDash val="solid"/>
                      <a:round/>
                      <a:headEnd type="none" w="med" len="med"/>
                      <a:tailEnd type="none" w="med" len="med"/>
                    </a:lnB>
                  </a:tcPr>
                </a:tc>
              </a:tr>
              <a:tr h="594360">
                <a:tc>
                  <a:txBody>
                    <a:bodyPr/>
                    <a:lstStyle/>
                    <a:p>
                      <a:pPr indent="0" marL="0">
                        <a:buNone/>
                      </a:pPr>
                      <a:r>
                        <a:rPr lang="en-US" sz="1400" dirty="0">
                          <a:solidFill>
                            <a:srgbClr val="27354B"/>
                          </a:solidFill>
                          <a:latin typeface="Calibri" pitchFamily="34" charset="0"/>
                          <a:ea typeface="Calibri" pitchFamily="34" charset="-122"/>
                          <a:cs typeface="Calibri" pitchFamily="34" charset="-120"/>
                        </a:rPr>
                        <a:t>Round 1</a:t>
                      </a:r>
                      <a:endParaRPr lang="en-US" sz="1400" dirty="0">
                        <a:latin typeface="Calibri" charset="0"/>
                        <a:ea typeface="Calibri" charset="0"/>
                        <a:cs typeface="Calibri" charset="0"/>
                      </a:endParaRPr>
                    </a:p>
                  </a:txBody>
                  <a:tcPr marL="91440" marR="91440" marT="45720" marB="45720">
                    <a:lnL w="12700" cap="flat" cmpd="sng" algn="ctr">
                      <a:solidFill>
                        <a:srgbClr val="D8DEE9"/>
                      </a:solidFill>
                      <a:prstDash val="solid"/>
                      <a:round/>
                      <a:headEnd type="none" w="med" len="med"/>
                      <a:tailEnd type="none" w="med" len="med"/>
                    </a:lnL>
                    <a:lnR w="12700" cap="flat" cmpd="sng" algn="ctr">
                      <a:solidFill>
                        <a:srgbClr val="D8DEE9"/>
                      </a:solidFill>
                      <a:prstDash val="solid"/>
                      <a:round/>
                      <a:headEnd type="none" w="med" len="med"/>
                      <a:tailEnd type="none" w="med" len="med"/>
                    </a:lnR>
                    <a:lnT w="12700" cap="flat" cmpd="sng" algn="ctr">
                      <a:solidFill>
                        <a:srgbClr val="D8DEE9"/>
                      </a:solidFill>
                      <a:prstDash val="solid"/>
                      <a:round/>
                      <a:headEnd type="none" w="med" len="med"/>
                      <a:tailEnd type="none" w="med" len="med"/>
                    </a:lnT>
                    <a:lnB w="12700" cap="flat" cmpd="sng" algn="ctr">
                      <a:solidFill>
                        <a:srgbClr val="D8DEE9"/>
                      </a:solidFill>
                      <a:prstDash val="solid"/>
                      <a:round/>
                      <a:headEnd type="none" w="med" len="med"/>
                      <a:tailEnd type="none" w="med" len="med"/>
                    </a:lnB>
                  </a:tcPr>
                </a:tc>
                <a:tc>
                  <a:txBody>
                    <a:bodyPr/>
                    <a:lstStyle/>
                    <a:p>
                      <a:pPr indent="0" marL="0">
                        <a:buNone/>
                      </a:pPr>
                      <a:r>
                        <a:rPr lang="en-US" sz="1400" dirty="0">
                          <a:solidFill>
                            <a:srgbClr val="27354B"/>
                          </a:solidFill>
                          <a:latin typeface="Calibri" pitchFamily="34" charset="0"/>
                          <a:ea typeface="Calibri" pitchFamily="34" charset="-122"/>
                          <a:cs typeface="Calibri" pitchFamily="34" charset="-120"/>
                        </a:rPr>
                        <a:t>₹4.5 cr</a:t>
                      </a:r>
                      <a:endParaRPr lang="en-US" sz="1400" dirty="0">
                        <a:latin typeface="Calibri" charset="0"/>
                        <a:ea typeface="Calibri" charset="0"/>
                        <a:cs typeface="Calibri" charset="0"/>
                      </a:endParaRPr>
                    </a:p>
                  </a:txBody>
                  <a:tcPr marL="91440" marR="91440" marT="45720" marB="45720">
                    <a:lnL w="12700" cap="flat" cmpd="sng" algn="ctr">
                      <a:solidFill>
                        <a:srgbClr val="D8DEE9"/>
                      </a:solidFill>
                      <a:prstDash val="solid"/>
                      <a:round/>
                      <a:headEnd type="none" w="med" len="med"/>
                      <a:tailEnd type="none" w="med" len="med"/>
                    </a:lnL>
                    <a:lnR w="12700" cap="flat" cmpd="sng" algn="ctr">
                      <a:solidFill>
                        <a:srgbClr val="D8DEE9"/>
                      </a:solidFill>
                      <a:prstDash val="solid"/>
                      <a:round/>
                      <a:headEnd type="none" w="med" len="med"/>
                      <a:tailEnd type="none" w="med" len="med"/>
                    </a:lnR>
                    <a:lnT w="12700" cap="flat" cmpd="sng" algn="ctr">
                      <a:solidFill>
                        <a:srgbClr val="D8DEE9"/>
                      </a:solidFill>
                      <a:prstDash val="solid"/>
                      <a:round/>
                      <a:headEnd type="none" w="med" len="med"/>
                      <a:tailEnd type="none" w="med" len="med"/>
                    </a:lnT>
                    <a:lnB w="12700" cap="flat" cmpd="sng" algn="ctr">
                      <a:solidFill>
                        <a:srgbClr val="D8DEE9"/>
                      </a:solidFill>
                      <a:prstDash val="solid"/>
                      <a:round/>
                      <a:headEnd type="none" w="med" len="med"/>
                      <a:tailEnd type="none" w="med" len="med"/>
                    </a:lnB>
                  </a:tcPr>
                </a:tc>
                <a:tc>
                  <a:txBody>
                    <a:bodyPr/>
                    <a:lstStyle/>
                    <a:p>
                      <a:pPr indent="0" marL="0">
                        <a:buNone/>
                      </a:pPr>
                      <a:r>
                        <a:rPr lang="en-US" sz="1400" dirty="0">
                          <a:solidFill>
                            <a:srgbClr val="27354B"/>
                          </a:solidFill>
                          <a:latin typeface="Calibri" pitchFamily="34" charset="0"/>
                          <a:ea typeface="Calibri" pitchFamily="34" charset="-122"/>
                          <a:cs typeface="Calibri" pitchFamily="34" charset="-120"/>
                        </a:rPr>
                        <a:t>₹50 lakh</a:t>
                      </a:r>
                      <a:endParaRPr lang="en-US" sz="1400" dirty="0">
                        <a:latin typeface="Calibri" charset="0"/>
                        <a:ea typeface="Calibri" charset="0"/>
                        <a:cs typeface="Calibri" charset="0"/>
                      </a:endParaRPr>
                    </a:p>
                  </a:txBody>
                  <a:tcPr marL="91440" marR="91440" marT="45720" marB="45720">
                    <a:lnL w="12700" cap="flat" cmpd="sng" algn="ctr">
                      <a:solidFill>
                        <a:srgbClr val="D8DEE9"/>
                      </a:solidFill>
                      <a:prstDash val="solid"/>
                      <a:round/>
                      <a:headEnd type="none" w="med" len="med"/>
                      <a:tailEnd type="none" w="med" len="med"/>
                    </a:lnL>
                    <a:lnR w="12700" cap="flat" cmpd="sng" algn="ctr">
                      <a:solidFill>
                        <a:srgbClr val="D8DEE9"/>
                      </a:solidFill>
                      <a:prstDash val="solid"/>
                      <a:round/>
                      <a:headEnd type="none" w="med" len="med"/>
                      <a:tailEnd type="none" w="med" len="med"/>
                    </a:lnR>
                    <a:lnT w="12700" cap="flat" cmpd="sng" algn="ctr">
                      <a:solidFill>
                        <a:srgbClr val="D8DEE9"/>
                      </a:solidFill>
                      <a:prstDash val="solid"/>
                      <a:round/>
                      <a:headEnd type="none" w="med" len="med"/>
                      <a:tailEnd type="none" w="med" len="med"/>
                    </a:lnT>
                    <a:lnB w="12700" cap="flat" cmpd="sng" algn="ctr">
                      <a:solidFill>
                        <a:srgbClr val="D8DEE9"/>
                      </a:solidFill>
                      <a:prstDash val="solid"/>
                      <a:round/>
                      <a:headEnd type="none" w="med" len="med"/>
                      <a:tailEnd type="none" w="med" len="med"/>
                    </a:lnB>
                  </a:tcPr>
                </a:tc>
                <a:tc>
                  <a:txBody>
                    <a:bodyPr/>
                    <a:lstStyle/>
                    <a:p>
                      <a:pPr indent="0" marL="0">
                        <a:buNone/>
                      </a:pPr>
                      <a:r>
                        <a:rPr lang="en-US" sz="1400" dirty="0">
                          <a:solidFill>
                            <a:srgbClr val="27354B"/>
                          </a:solidFill>
                          <a:latin typeface="Calibri" pitchFamily="34" charset="0"/>
                          <a:ea typeface="Calibri" pitchFamily="34" charset="-122"/>
                          <a:cs typeface="Calibri" pitchFamily="34" charset="-120"/>
                        </a:rPr>
                        <a:t>₹5 cr</a:t>
                      </a:r>
                      <a:endParaRPr lang="en-US" sz="1400" dirty="0">
                        <a:latin typeface="Calibri" charset="0"/>
                        <a:ea typeface="Calibri" charset="0"/>
                        <a:cs typeface="Calibri" charset="0"/>
                      </a:endParaRPr>
                    </a:p>
                  </a:txBody>
                  <a:tcPr marL="91440" marR="91440" marT="45720" marB="45720">
                    <a:lnL w="12700" cap="flat" cmpd="sng" algn="ctr">
                      <a:solidFill>
                        <a:srgbClr val="D8DEE9"/>
                      </a:solidFill>
                      <a:prstDash val="solid"/>
                      <a:round/>
                      <a:headEnd type="none" w="med" len="med"/>
                      <a:tailEnd type="none" w="med" len="med"/>
                    </a:lnL>
                    <a:lnR w="12700" cap="flat" cmpd="sng" algn="ctr">
                      <a:solidFill>
                        <a:srgbClr val="D8DEE9"/>
                      </a:solidFill>
                      <a:prstDash val="solid"/>
                      <a:round/>
                      <a:headEnd type="none" w="med" len="med"/>
                      <a:tailEnd type="none" w="med" len="med"/>
                    </a:lnR>
                    <a:lnT w="12700" cap="flat" cmpd="sng" algn="ctr">
                      <a:solidFill>
                        <a:srgbClr val="D8DEE9"/>
                      </a:solidFill>
                      <a:prstDash val="solid"/>
                      <a:round/>
                      <a:headEnd type="none" w="med" len="med"/>
                      <a:tailEnd type="none" w="med" len="med"/>
                    </a:lnT>
                    <a:lnB w="12700" cap="flat" cmpd="sng" algn="ctr">
                      <a:solidFill>
                        <a:srgbClr val="D8DEE9"/>
                      </a:solidFill>
                      <a:prstDash val="solid"/>
                      <a:round/>
                      <a:headEnd type="none" w="med" len="med"/>
                      <a:tailEnd type="none" w="med" len="med"/>
                    </a:lnB>
                  </a:tcPr>
                </a:tc>
                <a:tc>
                  <a:txBody>
                    <a:bodyPr/>
                    <a:lstStyle/>
                    <a:p>
                      <a:pPr indent="0" marL="0">
                        <a:buNone/>
                      </a:pPr>
                      <a:r>
                        <a:rPr lang="en-US" sz="1400" dirty="0">
                          <a:solidFill>
                            <a:srgbClr val="27354B"/>
                          </a:solidFill>
                          <a:latin typeface="Calibri" pitchFamily="34" charset="0"/>
                          <a:ea typeface="Calibri" pitchFamily="34" charset="-122"/>
                          <a:cs typeface="Calibri" pitchFamily="34" charset="-120"/>
                        </a:rPr>
                        <a:t>10%</a:t>
                      </a:r>
                      <a:endParaRPr lang="en-US" sz="1400" dirty="0">
                        <a:latin typeface="Calibri" charset="0"/>
                        <a:ea typeface="Calibri" charset="0"/>
                        <a:cs typeface="Calibri" charset="0"/>
                      </a:endParaRPr>
                    </a:p>
                  </a:txBody>
                  <a:tcPr marL="91440" marR="91440" marT="45720" marB="45720">
                    <a:lnL w="12700" cap="flat" cmpd="sng" algn="ctr">
                      <a:solidFill>
                        <a:srgbClr val="D8DEE9"/>
                      </a:solidFill>
                      <a:prstDash val="solid"/>
                      <a:round/>
                      <a:headEnd type="none" w="med" len="med"/>
                      <a:tailEnd type="none" w="med" len="med"/>
                    </a:lnL>
                    <a:lnR w="12700" cap="flat" cmpd="sng" algn="ctr">
                      <a:solidFill>
                        <a:srgbClr val="D8DEE9"/>
                      </a:solidFill>
                      <a:prstDash val="solid"/>
                      <a:round/>
                      <a:headEnd type="none" w="med" len="med"/>
                      <a:tailEnd type="none" w="med" len="med"/>
                    </a:lnR>
                    <a:lnT w="12700" cap="flat" cmpd="sng" algn="ctr">
                      <a:solidFill>
                        <a:srgbClr val="D8DEE9"/>
                      </a:solidFill>
                      <a:prstDash val="solid"/>
                      <a:round/>
                      <a:headEnd type="none" w="med" len="med"/>
                      <a:tailEnd type="none" w="med" len="med"/>
                    </a:lnT>
                    <a:lnB w="12700" cap="flat" cmpd="sng" algn="ctr">
                      <a:solidFill>
                        <a:srgbClr val="D8DEE9"/>
                      </a:solidFill>
                      <a:prstDash val="solid"/>
                      <a:round/>
                      <a:headEnd type="none" w="med" len="med"/>
                      <a:tailEnd type="none" w="med" len="med"/>
                    </a:lnB>
                  </a:tcPr>
                </a:tc>
                <a:tc>
                  <a:txBody>
                    <a:bodyPr/>
                    <a:lstStyle/>
                    <a:p>
                      <a:pPr indent="0" marL="0">
                        <a:buNone/>
                      </a:pPr>
                      <a:r>
                        <a:rPr lang="en-US" sz="1400" dirty="0">
                          <a:solidFill>
                            <a:srgbClr val="27354B"/>
                          </a:solidFill>
                          <a:latin typeface="Calibri" pitchFamily="34" charset="0"/>
                          <a:ea typeface="Calibri" pitchFamily="34" charset="-122"/>
                          <a:cs typeface="Calibri" pitchFamily="34" charset="-120"/>
                        </a:rPr>
                        <a:t>90%</a:t>
                      </a:r>
                      <a:endParaRPr lang="en-US" sz="1400" dirty="0">
                        <a:latin typeface="Calibri" charset="0"/>
                        <a:ea typeface="Calibri" charset="0"/>
                        <a:cs typeface="Calibri" charset="0"/>
                      </a:endParaRPr>
                    </a:p>
                  </a:txBody>
                  <a:tcPr marL="91440" marR="91440" marT="45720" marB="45720">
                    <a:lnL w="12700" cap="flat" cmpd="sng" algn="ctr">
                      <a:solidFill>
                        <a:srgbClr val="D8DEE9"/>
                      </a:solidFill>
                      <a:prstDash val="solid"/>
                      <a:round/>
                      <a:headEnd type="none" w="med" len="med"/>
                      <a:tailEnd type="none" w="med" len="med"/>
                    </a:lnL>
                    <a:lnR w="12700" cap="flat" cmpd="sng" algn="ctr">
                      <a:solidFill>
                        <a:srgbClr val="D8DEE9"/>
                      </a:solidFill>
                      <a:prstDash val="solid"/>
                      <a:round/>
                      <a:headEnd type="none" w="med" len="med"/>
                      <a:tailEnd type="none" w="med" len="med"/>
                    </a:lnR>
                    <a:lnT w="12700" cap="flat" cmpd="sng" algn="ctr">
                      <a:solidFill>
                        <a:srgbClr val="D8DEE9"/>
                      </a:solidFill>
                      <a:prstDash val="solid"/>
                      <a:round/>
                      <a:headEnd type="none" w="med" len="med"/>
                      <a:tailEnd type="none" w="med" len="med"/>
                    </a:lnT>
                    <a:lnB w="12700" cap="flat" cmpd="sng" algn="ctr">
                      <a:solidFill>
                        <a:srgbClr val="D8DEE9"/>
                      </a:solidFill>
                      <a:prstDash val="solid"/>
                      <a:round/>
                      <a:headEnd type="none" w="med" len="med"/>
                      <a:tailEnd type="none" w="med" len="med"/>
                    </a:lnB>
                  </a:tcPr>
                </a:tc>
              </a:tr>
              <a:tr h="594360">
                <a:tc>
                  <a:txBody>
                    <a:bodyPr/>
                    <a:lstStyle/>
                    <a:p>
                      <a:pPr indent="0" marL="0">
                        <a:buNone/>
                      </a:pPr>
                      <a:r>
                        <a:rPr lang="en-US" sz="1400" dirty="0">
                          <a:solidFill>
                            <a:srgbClr val="27354B"/>
                          </a:solidFill>
                          <a:latin typeface="Calibri" pitchFamily="34" charset="0"/>
                          <a:ea typeface="Calibri" pitchFamily="34" charset="-122"/>
                          <a:cs typeface="Calibri" pitchFamily="34" charset="-120"/>
                        </a:rPr>
                        <a:t>Round 2</a:t>
                      </a:r>
                      <a:endParaRPr lang="en-US" sz="1400" dirty="0">
                        <a:latin typeface="Calibri" charset="0"/>
                        <a:ea typeface="Calibri" charset="0"/>
                        <a:cs typeface="Calibri" charset="0"/>
                      </a:endParaRPr>
                    </a:p>
                  </a:txBody>
                  <a:tcPr marL="91440" marR="91440" marT="45720" marB="45720">
                    <a:lnL w="12700" cap="flat" cmpd="sng" algn="ctr">
                      <a:solidFill>
                        <a:srgbClr val="D8DEE9"/>
                      </a:solidFill>
                      <a:prstDash val="solid"/>
                      <a:round/>
                      <a:headEnd type="none" w="med" len="med"/>
                      <a:tailEnd type="none" w="med" len="med"/>
                    </a:lnL>
                    <a:lnR w="12700" cap="flat" cmpd="sng" algn="ctr">
                      <a:solidFill>
                        <a:srgbClr val="D8DEE9"/>
                      </a:solidFill>
                      <a:prstDash val="solid"/>
                      <a:round/>
                      <a:headEnd type="none" w="med" len="med"/>
                      <a:tailEnd type="none" w="med" len="med"/>
                    </a:lnR>
                    <a:lnT w="12700" cap="flat" cmpd="sng" algn="ctr">
                      <a:solidFill>
                        <a:srgbClr val="D8DEE9"/>
                      </a:solidFill>
                      <a:prstDash val="solid"/>
                      <a:round/>
                      <a:headEnd type="none" w="med" len="med"/>
                      <a:tailEnd type="none" w="med" len="med"/>
                    </a:lnT>
                    <a:lnB w="12700" cap="flat" cmpd="sng" algn="ctr">
                      <a:solidFill>
                        <a:srgbClr val="D8DEE9"/>
                      </a:solidFill>
                      <a:prstDash val="solid"/>
                      <a:round/>
                      <a:headEnd type="none" w="med" len="med"/>
                      <a:tailEnd type="none" w="med" len="med"/>
                    </a:lnB>
                  </a:tcPr>
                </a:tc>
                <a:tc>
                  <a:txBody>
                    <a:bodyPr/>
                    <a:lstStyle/>
                    <a:p>
                      <a:pPr indent="0" marL="0">
                        <a:buNone/>
                      </a:pPr>
                      <a:r>
                        <a:rPr lang="en-US" sz="1400" dirty="0">
                          <a:solidFill>
                            <a:srgbClr val="27354B"/>
                          </a:solidFill>
                          <a:latin typeface="Calibri" pitchFamily="34" charset="0"/>
                          <a:ea typeface="Calibri" pitchFamily="34" charset="-122"/>
                          <a:cs typeface="Calibri" pitchFamily="34" charset="-120"/>
                        </a:rPr>
                        <a:t>₹8.5 cr</a:t>
                      </a:r>
                      <a:endParaRPr lang="en-US" sz="1400" dirty="0">
                        <a:latin typeface="Calibri" charset="0"/>
                        <a:ea typeface="Calibri" charset="0"/>
                        <a:cs typeface="Calibri" charset="0"/>
                      </a:endParaRPr>
                    </a:p>
                  </a:txBody>
                  <a:tcPr marL="91440" marR="91440" marT="45720" marB="45720">
                    <a:lnL w="12700" cap="flat" cmpd="sng" algn="ctr">
                      <a:solidFill>
                        <a:srgbClr val="D8DEE9"/>
                      </a:solidFill>
                      <a:prstDash val="solid"/>
                      <a:round/>
                      <a:headEnd type="none" w="med" len="med"/>
                      <a:tailEnd type="none" w="med" len="med"/>
                    </a:lnL>
                    <a:lnR w="12700" cap="flat" cmpd="sng" algn="ctr">
                      <a:solidFill>
                        <a:srgbClr val="D8DEE9"/>
                      </a:solidFill>
                      <a:prstDash val="solid"/>
                      <a:round/>
                      <a:headEnd type="none" w="med" len="med"/>
                      <a:tailEnd type="none" w="med" len="med"/>
                    </a:lnR>
                    <a:lnT w="12700" cap="flat" cmpd="sng" algn="ctr">
                      <a:solidFill>
                        <a:srgbClr val="D8DEE9"/>
                      </a:solidFill>
                      <a:prstDash val="solid"/>
                      <a:round/>
                      <a:headEnd type="none" w="med" len="med"/>
                      <a:tailEnd type="none" w="med" len="med"/>
                    </a:lnT>
                    <a:lnB w="12700" cap="flat" cmpd="sng" algn="ctr">
                      <a:solidFill>
                        <a:srgbClr val="D8DEE9"/>
                      </a:solidFill>
                      <a:prstDash val="solid"/>
                      <a:round/>
                      <a:headEnd type="none" w="med" len="med"/>
                      <a:tailEnd type="none" w="med" len="med"/>
                    </a:lnB>
                  </a:tcPr>
                </a:tc>
                <a:tc>
                  <a:txBody>
                    <a:bodyPr/>
                    <a:lstStyle/>
                    <a:p>
                      <a:pPr indent="0" marL="0">
                        <a:buNone/>
                      </a:pPr>
                      <a:r>
                        <a:rPr lang="en-US" sz="1400" dirty="0">
                          <a:solidFill>
                            <a:srgbClr val="27354B"/>
                          </a:solidFill>
                          <a:latin typeface="Calibri" pitchFamily="34" charset="0"/>
                          <a:ea typeface="Calibri" pitchFamily="34" charset="-122"/>
                          <a:cs typeface="Calibri" pitchFamily="34" charset="-120"/>
                        </a:rPr>
                        <a:t>₹1.5 cr</a:t>
                      </a:r>
                      <a:endParaRPr lang="en-US" sz="1400" dirty="0">
                        <a:latin typeface="Calibri" charset="0"/>
                        <a:ea typeface="Calibri" charset="0"/>
                        <a:cs typeface="Calibri" charset="0"/>
                      </a:endParaRPr>
                    </a:p>
                  </a:txBody>
                  <a:tcPr marL="91440" marR="91440" marT="45720" marB="45720">
                    <a:lnL w="12700" cap="flat" cmpd="sng" algn="ctr">
                      <a:solidFill>
                        <a:srgbClr val="D8DEE9"/>
                      </a:solidFill>
                      <a:prstDash val="solid"/>
                      <a:round/>
                      <a:headEnd type="none" w="med" len="med"/>
                      <a:tailEnd type="none" w="med" len="med"/>
                    </a:lnL>
                    <a:lnR w="12700" cap="flat" cmpd="sng" algn="ctr">
                      <a:solidFill>
                        <a:srgbClr val="D8DEE9"/>
                      </a:solidFill>
                      <a:prstDash val="solid"/>
                      <a:round/>
                      <a:headEnd type="none" w="med" len="med"/>
                      <a:tailEnd type="none" w="med" len="med"/>
                    </a:lnR>
                    <a:lnT w="12700" cap="flat" cmpd="sng" algn="ctr">
                      <a:solidFill>
                        <a:srgbClr val="D8DEE9"/>
                      </a:solidFill>
                      <a:prstDash val="solid"/>
                      <a:round/>
                      <a:headEnd type="none" w="med" len="med"/>
                      <a:tailEnd type="none" w="med" len="med"/>
                    </a:lnT>
                    <a:lnB w="12700" cap="flat" cmpd="sng" algn="ctr">
                      <a:solidFill>
                        <a:srgbClr val="D8DEE9"/>
                      </a:solidFill>
                      <a:prstDash val="solid"/>
                      <a:round/>
                      <a:headEnd type="none" w="med" len="med"/>
                      <a:tailEnd type="none" w="med" len="med"/>
                    </a:lnB>
                  </a:tcPr>
                </a:tc>
                <a:tc>
                  <a:txBody>
                    <a:bodyPr/>
                    <a:lstStyle/>
                    <a:p>
                      <a:pPr indent="0" marL="0">
                        <a:buNone/>
                      </a:pPr>
                      <a:r>
                        <a:rPr lang="en-US" sz="1400" dirty="0">
                          <a:solidFill>
                            <a:srgbClr val="27354B"/>
                          </a:solidFill>
                          <a:latin typeface="Calibri" pitchFamily="34" charset="0"/>
                          <a:ea typeface="Calibri" pitchFamily="34" charset="-122"/>
                          <a:cs typeface="Calibri" pitchFamily="34" charset="-120"/>
                        </a:rPr>
                        <a:t>₹10 cr</a:t>
                      </a:r>
                      <a:endParaRPr lang="en-US" sz="1400" dirty="0">
                        <a:latin typeface="Calibri" charset="0"/>
                        <a:ea typeface="Calibri" charset="0"/>
                        <a:cs typeface="Calibri" charset="0"/>
                      </a:endParaRPr>
                    </a:p>
                  </a:txBody>
                  <a:tcPr marL="91440" marR="91440" marT="45720" marB="45720">
                    <a:lnL w="12700" cap="flat" cmpd="sng" algn="ctr">
                      <a:solidFill>
                        <a:srgbClr val="D8DEE9"/>
                      </a:solidFill>
                      <a:prstDash val="solid"/>
                      <a:round/>
                      <a:headEnd type="none" w="med" len="med"/>
                      <a:tailEnd type="none" w="med" len="med"/>
                    </a:lnL>
                    <a:lnR w="12700" cap="flat" cmpd="sng" algn="ctr">
                      <a:solidFill>
                        <a:srgbClr val="D8DEE9"/>
                      </a:solidFill>
                      <a:prstDash val="solid"/>
                      <a:round/>
                      <a:headEnd type="none" w="med" len="med"/>
                      <a:tailEnd type="none" w="med" len="med"/>
                    </a:lnR>
                    <a:lnT w="12700" cap="flat" cmpd="sng" algn="ctr">
                      <a:solidFill>
                        <a:srgbClr val="D8DEE9"/>
                      </a:solidFill>
                      <a:prstDash val="solid"/>
                      <a:round/>
                      <a:headEnd type="none" w="med" len="med"/>
                      <a:tailEnd type="none" w="med" len="med"/>
                    </a:lnT>
                    <a:lnB w="12700" cap="flat" cmpd="sng" algn="ctr">
                      <a:solidFill>
                        <a:srgbClr val="D8DEE9"/>
                      </a:solidFill>
                      <a:prstDash val="solid"/>
                      <a:round/>
                      <a:headEnd type="none" w="med" len="med"/>
                      <a:tailEnd type="none" w="med" len="med"/>
                    </a:lnB>
                  </a:tcPr>
                </a:tc>
                <a:tc>
                  <a:txBody>
                    <a:bodyPr/>
                    <a:lstStyle/>
                    <a:p>
                      <a:pPr indent="0" marL="0">
                        <a:buNone/>
                      </a:pPr>
                      <a:r>
                        <a:rPr lang="en-US" sz="1400" dirty="0">
                          <a:solidFill>
                            <a:srgbClr val="27354B"/>
                          </a:solidFill>
                          <a:latin typeface="Calibri" pitchFamily="34" charset="0"/>
                          <a:ea typeface="Calibri" pitchFamily="34" charset="-122"/>
                          <a:cs typeface="Calibri" pitchFamily="34" charset="-120"/>
                        </a:rPr>
                        <a:t>15%</a:t>
                      </a:r>
                      <a:endParaRPr lang="en-US" sz="1400" dirty="0">
                        <a:latin typeface="Calibri" charset="0"/>
                        <a:ea typeface="Calibri" charset="0"/>
                        <a:cs typeface="Calibri" charset="0"/>
                      </a:endParaRPr>
                    </a:p>
                  </a:txBody>
                  <a:tcPr marL="91440" marR="91440" marT="45720" marB="45720">
                    <a:lnL w="12700" cap="flat" cmpd="sng" algn="ctr">
                      <a:solidFill>
                        <a:srgbClr val="D8DEE9"/>
                      </a:solidFill>
                      <a:prstDash val="solid"/>
                      <a:round/>
                      <a:headEnd type="none" w="med" len="med"/>
                      <a:tailEnd type="none" w="med" len="med"/>
                    </a:lnL>
                    <a:lnR w="12700" cap="flat" cmpd="sng" algn="ctr">
                      <a:solidFill>
                        <a:srgbClr val="D8DEE9"/>
                      </a:solidFill>
                      <a:prstDash val="solid"/>
                      <a:round/>
                      <a:headEnd type="none" w="med" len="med"/>
                      <a:tailEnd type="none" w="med" len="med"/>
                    </a:lnR>
                    <a:lnT w="12700" cap="flat" cmpd="sng" algn="ctr">
                      <a:solidFill>
                        <a:srgbClr val="D8DEE9"/>
                      </a:solidFill>
                      <a:prstDash val="solid"/>
                      <a:round/>
                      <a:headEnd type="none" w="med" len="med"/>
                      <a:tailEnd type="none" w="med" len="med"/>
                    </a:lnT>
                    <a:lnB w="12700" cap="flat" cmpd="sng" algn="ctr">
                      <a:solidFill>
                        <a:srgbClr val="D8DEE9"/>
                      </a:solidFill>
                      <a:prstDash val="solid"/>
                      <a:round/>
                      <a:headEnd type="none" w="med" len="med"/>
                      <a:tailEnd type="none" w="med" len="med"/>
                    </a:lnB>
                  </a:tcPr>
                </a:tc>
                <a:tc>
                  <a:txBody>
                    <a:bodyPr/>
                    <a:lstStyle/>
                    <a:p>
                      <a:pPr indent="0" marL="0">
                        <a:buNone/>
                      </a:pPr>
                      <a:r>
                        <a:rPr lang="en-US" sz="1400" dirty="0">
                          <a:solidFill>
                            <a:srgbClr val="27354B"/>
                          </a:solidFill>
                          <a:latin typeface="Calibri" pitchFamily="34" charset="0"/>
                          <a:ea typeface="Calibri" pitchFamily="34" charset="-122"/>
                          <a:cs typeface="Calibri" pitchFamily="34" charset="-120"/>
                        </a:rPr>
                        <a:t>76.5%</a:t>
                      </a:r>
                      <a:endParaRPr lang="en-US" sz="1400" dirty="0">
                        <a:latin typeface="Calibri" charset="0"/>
                        <a:ea typeface="Calibri" charset="0"/>
                        <a:cs typeface="Calibri" charset="0"/>
                      </a:endParaRPr>
                    </a:p>
                  </a:txBody>
                  <a:tcPr marL="91440" marR="91440" marT="45720" marB="45720">
                    <a:lnL w="12700" cap="flat" cmpd="sng" algn="ctr">
                      <a:solidFill>
                        <a:srgbClr val="D8DEE9"/>
                      </a:solidFill>
                      <a:prstDash val="solid"/>
                      <a:round/>
                      <a:headEnd type="none" w="med" len="med"/>
                      <a:tailEnd type="none" w="med" len="med"/>
                    </a:lnL>
                    <a:lnR w="12700" cap="flat" cmpd="sng" algn="ctr">
                      <a:solidFill>
                        <a:srgbClr val="D8DEE9"/>
                      </a:solidFill>
                      <a:prstDash val="solid"/>
                      <a:round/>
                      <a:headEnd type="none" w="med" len="med"/>
                      <a:tailEnd type="none" w="med" len="med"/>
                    </a:lnR>
                    <a:lnT w="12700" cap="flat" cmpd="sng" algn="ctr">
                      <a:solidFill>
                        <a:srgbClr val="D8DEE9"/>
                      </a:solidFill>
                      <a:prstDash val="solid"/>
                      <a:round/>
                      <a:headEnd type="none" w="med" len="med"/>
                      <a:tailEnd type="none" w="med" len="med"/>
                    </a:lnT>
                    <a:lnB w="12700" cap="flat" cmpd="sng" algn="ctr">
                      <a:solidFill>
                        <a:srgbClr val="D8DEE9"/>
                      </a:solidFill>
                      <a:prstDash val="solid"/>
                      <a:round/>
                      <a:headEnd type="none" w="med" len="med"/>
                      <a:tailEnd type="none" w="med" len="med"/>
                    </a:lnB>
                  </a:tcPr>
                </a:tc>
              </a:tr>
            </a:tbl>
          </a:graphicData>
        </a:graphic>
      </p:graphicFrame>
      <p:sp>
        <p:nvSpPr>
          <p:cNvPr id="6" name="Text 3"/>
          <p:cNvSpPr/>
          <p:nvPr/>
        </p:nvSpPr>
        <p:spPr>
          <a:xfrm>
            <a:off x="640080" y="4572000"/>
            <a:ext cx="10515600" cy="1280160"/>
          </a:xfrm>
          <a:prstGeom prst="rect">
            <a:avLst/>
          </a:prstGeom>
          <a:noFill/>
          <a:ln/>
        </p:spPr>
        <p:txBody>
          <a:bodyPr wrap="square" rtlCol="0" anchor="t"/>
          <a:lstStyle/>
          <a:p>
            <a:pPr indent="0" marL="0">
              <a:buNone/>
            </a:pPr>
            <a:r>
              <a:rPr lang="en-US" sz="1500" i="1" dirty="0">
                <a:solidFill>
                  <a:srgbClr val="27354B"/>
                </a:solidFill>
                <a:latin typeface="Calibri" pitchFamily="34" charset="0"/>
                <a:ea typeface="Calibri" pitchFamily="34" charset="-122"/>
                <a:cs typeface="Calibri" pitchFamily="34" charset="-120"/>
              </a:rPr>
              <a:t>After two rounds, founders own 76.5% instead of 100% — for ₹2 crore of total capital. The point isn't that the round was a mistake; it's that the number is knowable in advance.</a:t>
            </a:r>
            <a:endParaRPr lang="en-US" sz="15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640080" y="2377440"/>
            <a:ext cx="2743200" cy="1828800"/>
          </a:xfrm>
          <a:prstGeom prst="rect">
            <a:avLst/>
          </a:prstGeom>
          <a:noFill/>
          <a:ln/>
        </p:spPr>
        <p:txBody>
          <a:bodyPr wrap="square" rtlCol="0" anchor="ctr"/>
          <a:lstStyle/>
          <a:p>
            <a:pPr indent="0" marL="0">
              <a:buNone/>
            </a:pPr>
            <a:r>
              <a:rPr lang="en-US" sz="9000" b="1" dirty="0">
                <a:solidFill>
                  <a:srgbClr val="1B2E52"/>
                </a:solidFill>
                <a:latin typeface="Calibri" pitchFamily="34" charset="0"/>
                <a:ea typeface="Calibri" pitchFamily="34" charset="-122"/>
                <a:cs typeface="Calibri" pitchFamily="34" charset="-120"/>
              </a:rPr>
              <a:t>05</a:t>
            </a:r>
            <a:endParaRPr lang="en-US" sz="9000" dirty="0"/>
          </a:p>
        </p:txBody>
      </p:sp>
      <p:sp>
        <p:nvSpPr>
          <p:cNvPr id="3" name="Text 1"/>
          <p:cNvSpPr/>
          <p:nvPr/>
        </p:nvSpPr>
        <p:spPr>
          <a:xfrm>
            <a:off x="640080" y="2834640"/>
            <a:ext cx="10515600" cy="1463040"/>
          </a:xfrm>
          <a:prstGeom prst="rect">
            <a:avLst/>
          </a:prstGeom>
          <a:noFill/>
          <a:ln/>
        </p:spPr>
        <p:txBody>
          <a:bodyPr wrap="square" rtlCol="0" anchor="t"/>
          <a:lstStyle/>
          <a:p>
            <a:pPr indent="0" marL="0">
              <a:buNone/>
            </a:pPr>
            <a:r>
              <a:rPr lang="en-US" sz="3200" b="1" dirty="0">
                <a:solidFill>
                  <a:srgbClr val="FFFFFF"/>
                </a:solidFill>
                <a:latin typeface="Calibri" pitchFamily="34" charset="0"/>
                <a:ea typeface="Calibri" pitchFamily="34" charset="-122"/>
                <a:cs typeface="Calibri" pitchFamily="34" charset="-120"/>
              </a:rPr>
              <a:t>When not to raise</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09728" cy="6858000"/>
          </a:xfrm>
          <a:prstGeom prst="rect">
            <a:avLst/>
          </a:prstGeom>
          <a:solidFill>
            <a:srgbClr val="1D4ED8"/>
          </a:solidFill>
          <a:ln/>
        </p:spPr>
      </p:sp>
      <p:sp>
        <p:nvSpPr>
          <p:cNvPr id="3" name="Text 1"/>
          <p:cNvSpPr/>
          <p:nvPr/>
        </p:nvSpPr>
        <p:spPr>
          <a:xfrm>
            <a:off x="640080" y="457200"/>
            <a:ext cx="10515600" cy="365760"/>
          </a:xfrm>
          <a:prstGeom prst="rect">
            <a:avLst/>
          </a:prstGeom>
          <a:noFill/>
          <a:ln/>
        </p:spPr>
        <p:txBody>
          <a:bodyPr wrap="square" rtlCol="0" anchor="ctr"/>
          <a:lstStyle/>
          <a:p>
            <a:pPr indent="0" marL="0">
              <a:buNone/>
            </a:pPr>
            <a:r>
              <a:rPr lang="en-US" sz="1200" b="1" spc="200" kern="0" dirty="0">
                <a:solidFill>
                  <a:srgbClr val="1D4ED8"/>
                </a:solidFill>
                <a:latin typeface="Calibri" pitchFamily="34" charset="0"/>
                <a:ea typeface="Calibri" pitchFamily="34" charset="-122"/>
                <a:cs typeface="Calibri" pitchFamily="34" charset="-120"/>
              </a:rPr>
              <a:t>MODULE 5</a:t>
            </a:r>
            <a:endParaRPr lang="en-US" sz="1200" dirty="0"/>
          </a:p>
        </p:txBody>
      </p:sp>
      <p:sp>
        <p:nvSpPr>
          <p:cNvPr id="4" name="Text 2"/>
          <p:cNvSpPr/>
          <p:nvPr/>
        </p:nvSpPr>
        <p:spPr>
          <a:xfrm>
            <a:off x="640080" y="822960"/>
            <a:ext cx="10881360" cy="1005840"/>
          </a:xfrm>
          <a:prstGeom prst="rect">
            <a:avLst/>
          </a:prstGeom>
          <a:noFill/>
          <a:ln/>
        </p:spPr>
        <p:txBody>
          <a:bodyPr wrap="square" rtlCol="0" anchor="t"/>
          <a:lstStyle/>
          <a:p>
            <a:pPr indent="0" marL="0">
              <a:buNone/>
            </a:pPr>
            <a:r>
              <a:rPr lang="en-US" sz="2600" b="1" dirty="0">
                <a:solidFill>
                  <a:srgbClr val="0A1426"/>
                </a:solidFill>
                <a:latin typeface="Calibri" pitchFamily="34" charset="0"/>
                <a:ea typeface="Calibri" pitchFamily="34" charset="-122"/>
                <a:cs typeface="Calibri" pitchFamily="34" charset="-120"/>
              </a:rPr>
              <a:t>Sometimes the right answer is: not yet</a:t>
            </a:r>
            <a:endParaRPr lang="en-US" sz="2600" dirty="0"/>
          </a:p>
        </p:txBody>
      </p:sp>
      <p:sp>
        <p:nvSpPr>
          <p:cNvPr id="5" name="Text 3"/>
          <p:cNvSpPr/>
          <p:nvPr/>
        </p:nvSpPr>
        <p:spPr>
          <a:xfrm>
            <a:off x="640080" y="1920240"/>
            <a:ext cx="10881360" cy="4206240"/>
          </a:xfrm>
          <a:prstGeom prst="rect">
            <a:avLst/>
          </a:prstGeom>
          <a:noFill/>
          <a:ln/>
        </p:spPr>
        <p:txBody>
          <a:bodyPr wrap="square" rtlCol="0" anchor="t"/>
          <a:lstStyle/>
          <a:p>
            <a:pPr marL="342900" indent="-342900">
              <a:lnSpc>
                <a:spcPct val="125000"/>
              </a:lnSpc>
              <a:spcAft>
                <a:spcPts val="1000"/>
              </a:spcAft>
              <a:buSzPct val="100000"/>
              <a:buChar char="•"/>
            </a:pPr>
            <a:r>
              <a:rPr lang="en-US" sz="1600" dirty="0">
                <a:solidFill>
                  <a:srgbClr val="27354B"/>
                </a:solidFill>
                <a:latin typeface="Calibri" pitchFamily="34" charset="0"/>
                <a:ea typeface="Calibri" pitchFamily="34" charset="-122"/>
                <a:cs typeface="Calibri" pitchFamily="34" charset="-120"/>
              </a:rPr>
              <a:t>You haven't found evidence customers want this — money speeds up a mistake as easily as a success.</a:t>
            </a:r>
            <a:endParaRPr lang="en-US" sz="1600" dirty="0"/>
          </a:p>
          <a:p>
            <a:pPr marL="342900" indent="-342900">
              <a:lnSpc>
                <a:spcPct val="125000"/>
              </a:lnSpc>
              <a:spcAft>
                <a:spcPts val="1000"/>
              </a:spcAft>
              <a:buSzPct val="100000"/>
              <a:buChar char="•"/>
            </a:pPr>
            <a:r>
              <a:rPr lang="en-US" sz="1600" dirty="0">
                <a:solidFill>
                  <a:srgbClr val="27354B"/>
                </a:solidFill>
                <a:latin typeface="Calibri" pitchFamily="34" charset="0"/>
                <a:ea typeface="Calibri" pitchFamily="34" charset="-122"/>
                <a:cs typeface="Calibri" pitchFamily="34" charset="-120"/>
              </a:rPr>
              <a:t>A smaller, self-funded version of the idea could reach the same milestone.</a:t>
            </a:r>
            <a:endParaRPr lang="en-US" sz="1600" dirty="0"/>
          </a:p>
          <a:p>
            <a:pPr marL="342900" indent="-342900">
              <a:lnSpc>
                <a:spcPct val="125000"/>
              </a:lnSpc>
              <a:spcAft>
                <a:spcPts val="1000"/>
              </a:spcAft>
              <a:buSzPct val="100000"/>
              <a:buChar char="•"/>
            </a:pPr>
            <a:r>
              <a:rPr lang="en-US" sz="1600" dirty="0">
                <a:solidFill>
                  <a:srgbClr val="27354B"/>
                </a:solidFill>
                <a:latin typeface="Calibri" pitchFamily="34" charset="0"/>
                <a:ea typeface="Calibri" pitchFamily="34" charset="-122"/>
                <a:cs typeface="Calibri" pitchFamily="34" charset="-120"/>
              </a:rPr>
              <a:t>The market doesn't actually reward speed here.</a:t>
            </a:r>
            <a:endParaRPr lang="en-US" sz="1600" dirty="0"/>
          </a:p>
          <a:p>
            <a:pPr marL="342900" indent="-342900">
              <a:lnSpc>
                <a:spcPct val="125000"/>
              </a:lnSpc>
              <a:spcAft>
                <a:spcPts val="1000"/>
              </a:spcAft>
              <a:buSzPct val="100000"/>
              <a:buChar char="•"/>
            </a:pPr>
            <a:r>
              <a:rPr lang="en-US" sz="1600" dirty="0">
                <a:solidFill>
                  <a:srgbClr val="27354B"/>
                </a:solidFill>
                <a:latin typeface="Calibri" pitchFamily="34" charset="0"/>
                <a:ea typeface="Calibri" pitchFamily="34" charset="-122"/>
                <a:cs typeface="Calibri" pitchFamily="34" charset="-120"/>
              </a:rPr>
              <a:t>You're raising because it feels like validation, not because you have a specific, funded use for the money.</a:t>
            </a:r>
            <a:endParaRPr lang="en-US"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640080" y="1188720"/>
            <a:ext cx="10881360" cy="914400"/>
          </a:xfrm>
          <a:prstGeom prst="rect">
            <a:avLst/>
          </a:prstGeom>
          <a:noFill/>
          <a:ln/>
        </p:spPr>
        <p:txBody>
          <a:bodyPr wrap="square" rtlCol="0" anchor="ctr"/>
          <a:lstStyle/>
          <a:p>
            <a:pPr indent="0" marL="0">
              <a:buNone/>
            </a:pPr>
            <a:r>
              <a:rPr lang="en-US" sz="3000" b="1" dirty="0">
                <a:solidFill>
                  <a:srgbClr val="FFFFFF"/>
                </a:solidFill>
                <a:latin typeface="Calibri" pitchFamily="34" charset="0"/>
                <a:ea typeface="Calibri" pitchFamily="34" charset="-122"/>
                <a:cs typeface="Calibri" pitchFamily="34" charset="-120"/>
              </a:rPr>
              <a:t>The one question to keep asking</a:t>
            </a:r>
            <a:endParaRPr lang="en-US" sz="3000" dirty="0"/>
          </a:p>
        </p:txBody>
      </p:sp>
      <p:sp>
        <p:nvSpPr>
          <p:cNvPr id="3" name="Text 1"/>
          <p:cNvSpPr/>
          <p:nvPr/>
        </p:nvSpPr>
        <p:spPr>
          <a:xfrm>
            <a:off x="640080" y="2286000"/>
            <a:ext cx="9875520" cy="2011680"/>
          </a:xfrm>
          <a:prstGeom prst="rect">
            <a:avLst/>
          </a:prstGeom>
          <a:noFill/>
          <a:ln/>
        </p:spPr>
        <p:txBody>
          <a:bodyPr wrap="square" rtlCol="0" anchor="ctr"/>
          <a:lstStyle/>
          <a:p>
            <a:pPr indent="0" marL="0">
              <a:lnSpc>
                <a:spcPct val="135000"/>
              </a:lnSpc>
              <a:buNone/>
            </a:pPr>
            <a:r>
              <a:rPr lang="en-US" sz="1800" dirty="0">
                <a:solidFill>
                  <a:srgbClr val="C7D2E5"/>
                </a:solidFill>
                <a:latin typeface="Calibri" pitchFamily="34" charset="0"/>
                <a:ea typeface="Calibri" pitchFamily="34" charset="-122"/>
                <a:cs typeface="Calibri" pitchFamily="34" charset="-120"/>
              </a:rPr>
              <a:t>Not “will someone give me money?” but “does taking it make this specific business more likely to work?” The first is about validation. The second is the only one that matters.</a:t>
            </a:r>
            <a:endParaRPr lang="en-US" sz="1800" dirty="0"/>
          </a:p>
        </p:txBody>
      </p:sp>
      <p:sp>
        <p:nvSpPr>
          <p:cNvPr id="4" name="Text 2"/>
          <p:cNvSpPr/>
          <p:nvPr/>
        </p:nvSpPr>
        <p:spPr>
          <a:xfrm>
            <a:off x="640080" y="5486400"/>
            <a:ext cx="7315200" cy="457200"/>
          </a:xfrm>
          <a:prstGeom prst="rect">
            <a:avLst/>
          </a:prstGeom>
          <a:noFill/>
          <a:ln/>
        </p:spPr>
        <p:txBody>
          <a:bodyPr wrap="square" rtlCol="0" anchor="ctr"/>
          <a:lstStyle/>
          <a:p>
            <a:pPr indent="0" marL="0">
              <a:buNone/>
            </a:pPr>
            <a:r>
              <a:rPr lang="en-US" sz="1600" b="1" dirty="0">
                <a:solidFill>
                  <a:srgbClr val="FFFFFF"/>
                </a:solidFill>
                <a:latin typeface="Calibri" pitchFamily="34" charset="0"/>
                <a:ea typeface="Calibri" pitchFamily="34" charset="-122"/>
                <a:cs typeface="Calibri" pitchFamily="34" charset="-120"/>
              </a:rPr>
              <a:t>Dr. Swapnil Sahoo</a:t>
            </a:r>
            <a:endParaRPr lang="en-US" sz="1600" dirty="0"/>
          </a:p>
        </p:txBody>
      </p:sp>
      <p:sp>
        <p:nvSpPr>
          <p:cNvPr id="5" name="Text 3"/>
          <p:cNvSpPr/>
          <p:nvPr/>
        </p:nvSpPr>
        <p:spPr>
          <a:xfrm>
            <a:off x="640080" y="5897880"/>
            <a:ext cx="7315200" cy="457200"/>
          </a:xfrm>
          <a:prstGeom prst="rect">
            <a:avLst/>
          </a:prstGeom>
          <a:noFill/>
          <a:ln/>
        </p:spPr>
        <p:txBody>
          <a:bodyPr wrap="square" rtlCol="0" anchor="ctr"/>
          <a:lstStyle/>
          <a:p>
            <a:pPr indent="0" marL="0">
              <a:buNone/>
            </a:pPr>
            <a:r>
              <a:rPr lang="en-US" sz="1200" dirty="0">
                <a:solidFill>
                  <a:srgbClr val="8CA0C4"/>
                </a:solidFill>
                <a:latin typeface="Calibri" pitchFamily="34" charset="0"/>
                <a:ea typeface="Calibri" pitchFamily="34" charset="-122"/>
                <a:cs typeface="Calibri" pitchFamily="34" charset="-120"/>
              </a:rPr>
              <a:t>swapnilsahoo.com  ·  Teaching · The Founder's Playbook</a:t>
            </a:r>
            <a:endParaRPr 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09728" cy="6858000"/>
          </a:xfrm>
          <a:prstGeom prst="rect">
            <a:avLst/>
          </a:prstGeom>
          <a:solidFill>
            <a:srgbClr val="1D4ED8"/>
          </a:solidFill>
          <a:ln/>
        </p:spPr>
      </p:sp>
      <p:sp>
        <p:nvSpPr>
          <p:cNvPr id="3" name="Text 1"/>
          <p:cNvSpPr/>
          <p:nvPr/>
        </p:nvSpPr>
        <p:spPr>
          <a:xfrm>
            <a:off x="640080" y="457200"/>
            <a:ext cx="10515600" cy="365760"/>
          </a:xfrm>
          <a:prstGeom prst="rect">
            <a:avLst/>
          </a:prstGeom>
          <a:noFill/>
          <a:ln/>
        </p:spPr>
        <p:txBody>
          <a:bodyPr wrap="square" rtlCol="0" anchor="ctr"/>
          <a:lstStyle/>
          <a:p>
            <a:pPr indent="0" marL="0">
              <a:buNone/>
            </a:pPr>
            <a:r>
              <a:rPr lang="en-US" sz="1200" b="1" spc="200" kern="0" dirty="0">
                <a:solidFill>
                  <a:srgbClr val="1D4ED8"/>
                </a:solidFill>
                <a:latin typeface="Calibri" pitchFamily="34" charset="0"/>
                <a:ea typeface="Calibri" pitchFamily="34" charset="-122"/>
                <a:cs typeface="Calibri" pitchFamily="34" charset="-120"/>
              </a:rPr>
              <a:t>BEFORE WE START</a:t>
            </a:r>
            <a:endParaRPr lang="en-US" sz="1200" dirty="0"/>
          </a:p>
        </p:txBody>
      </p:sp>
      <p:sp>
        <p:nvSpPr>
          <p:cNvPr id="4" name="Text 2"/>
          <p:cNvSpPr/>
          <p:nvPr/>
        </p:nvSpPr>
        <p:spPr>
          <a:xfrm>
            <a:off x="640080" y="822960"/>
            <a:ext cx="10881360" cy="1005840"/>
          </a:xfrm>
          <a:prstGeom prst="rect">
            <a:avLst/>
          </a:prstGeom>
          <a:noFill/>
          <a:ln/>
        </p:spPr>
        <p:txBody>
          <a:bodyPr wrap="square" rtlCol="0" anchor="t"/>
          <a:lstStyle/>
          <a:p>
            <a:pPr indent="0" marL="0">
              <a:buNone/>
            </a:pPr>
            <a:r>
              <a:rPr lang="en-US" sz="2600" b="1" dirty="0">
                <a:solidFill>
                  <a:srgbClr val="0A1426"/>
                </a:solidFill>
                <a:latin typeface="Calibri" pitchFamily="34" charset="0"/>
                <a:ea typeface="Calibri" pitchFamily="34" charset="-122"/>
                <a:cs typeface="Calibri" pitchFamily="34" charset="-120"/>
              </a:rPr>
              <a:t>What you'll be able to do by the end</a:t>
            </a:r>
            <a:endParaRPr lang="en-US" sz="2600" dirty="0"/>
          </a:p>
        </p:txBody>
      </p:sp>
      <p:sp>
        <p:nvSpPr>
          <p:cNvPr id="5" name="Text 3"/>
          <p:cNvSpPr/>
          <p:nvPr/>
        </p:nvSpPr>
        <p:spPr>
          <a:xfrm>
            <a:off x="640080" y="1920240"/>
            <a:ext cx="10881360" cy="4206240"/>
          </a:xfrm>
          <a:prstGeom prst="rect">
            <a:avLst/>
          </a:prstGeom>
          <a:noFill/>
          <a:ln/>
        </p:spPr>
        <p:txBody>
          <a:bodyPr wrap="square" rtlCol="0" anchor="t"/>
          <a:lstStyle/>
          <a:p>
            <a:pPr marL="342900" indent="-342900">
              <a:lnSpc>
                <a:spcPct val="125000"/>
              </a:lnSpc>
              <a:spcAft>
                <a:spcPts val="1000"/>
              </a:spcAft>
              <a:buSzPct val="100000"/>
              <a:buChar char="•"/>
            </a:pPr>
            <a:r>
              <a:rPr lang="en-US" sz="1600" dirty="0">
                <a:solidFill>
                  <a:srgbClr val="27354B"/>
                </a:solidFill>
                <a:latin typeface="Calibri" pitchFamily="34" charset="0"/>
                <a:ea typeface="Calibri" pitchFamily="34" charset="-122"/>
                <a:cs typeface="Calibri" pitchFamily="34" charset="-120"/>
              </a:rPr>
              <a:t>Explain the real trade-off behind bootstrapping, debt and equity — not just define them.</a:t>
            </a:r>
            <a:endParaRPr lang="en-US" sz="1600" dirty="0"/>
          </a:p>
          <a:p>
            <a:pPr marL="342900" indent="-342900">
              <a:lnSpc>
                <a:spcPct val="125000"/>
              </a:lnSpc>
              <a:spcAft>
                <a:spcPts val="1000"/>
              </a:spcAft>
              <a:buSzPct val="100000"/>
              <a:buChar char="•"/>
            </a:pPr>
            <a:r>
              <a:rPr lang="en-US" sz="1600" dirty="0">
                <a:solidFill>
                  <a:srgbClr val="27354B"/>
                </a:solidFill>
                <a:latin typeface="Calibri" pitchFamily="34" charset="0"/>
                <a:ea typeface="Calibri" pitchFamily="34" charset="-122"/>
                <a:cs typeface="Calibri" pitchFamily="34" charset="-120"/>
              </a:rPr>
              <a:t>Name the four things investors are actually evaluating when they say yes or no.</a:t>
            </a:r>
            <a:endParaRPr lang="en-US" sz="1600" dirty="0"/>
          </a:p>
          <a:p>
            <a:pPr marL="342900" indent="-342900">
              <a:lnSpc>
                <a:spcPct val="125000"/>
              </a:lnSpc>
              <a:spcAft>
                <a:spcPts val="1000"/>
              </a:spcAft>
              <a:buSzPct val="100000"/>
              <a:buChar char="•"/>
            </a:pPr>
            <a:r>
              <a:rPr lang="en-US" sz="1600" dirty="0">
                <a:solidFill>
                  <a:srgbClr val="27354B"/>
                </a:solidFill>
                <a:latin typeface="Calibri" pitchFamily="34" charset="0"/>
                <a:ea typeface="Calibri" pitchFamily="34" charset="-122"/>
                <a:cs typeface="Calibri" pitchFamily="34" charset="-120"/>
              </a:rPr>
              <a:t>Calculate, from scratch, exactly what two funding rounds do to founder ownership.</a:t>
            </a:r>
            <a:endParaRPr lang="en-US" sz="1600" dirty="0"/>
          </a:p>
          <a:p>
            <a:pPr marL="342900" indent="-342900">
              <a:lnSpc>
                <a:spcPct val="125000"/>
              </a:lnSpc>
              <a:spcAft>
                <a:spcPts val="1000"/>
              </a:spcAft>
              <a:buSzPct val="100000"/>
              <a:buChar char="•"/>
            </a:pPr>
            <a:r>
              <a:rPr lang="en-US" sz="1600" dirty="0">
                <a:solidFill>
                  <a:srgbClr val="27354B"/>
                </a:solidFill>
                <a:latin typeface="Calibri" pitchFamily="34" charset="0"/>
                <a:ea typeface="Calibri" pitchFamily="34" charset="-122"/>
                <a:cs typeface="Calibri" pitchFamily="34" charset="-120"/>
              </a:rPr>
              <a:t>Recognise the honest signs that you shouldn't raise money yet.</a:t>
            </a:r>
            <a:endParaRPr lang="en-US" sz="1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640080" y="2377440"/>
            <a:ext cx="2743200" cy="1828800"/>
          </a:xfrm>
          <a:prstGeom prst="rect">
            <a:avLst/>
          </a:prstGeom>
          <a:noFill/>
          <a:ln/>
        </p:spPr>
        <p:txBody>
          <a:bodyPr wrap="square" rtlCol="0" anchor="ctr"/>
          <a:lstStyle/>
          <a:p>
            <a:pPr indent="0" marL="0">
              <a:buNone/>
            </a:pPr>
            <a:r>
              <a:rPr lang="en-US" sz="9000" b="1" dirty="0">
                <a:solidFill>
                  <a:srgbClr val="1B2E52"/>
                </a:solidFill>
                <a:latin typeface="Calibri" pitchFamily="34" charset="0"/>
                <a:ea typeface="Calibri" pitchFamily="34" charset="-122"/>
                <a:cs typeface="Calibri" pitchFamily="34" charset="-120"/>
              </a:rPr>
              <a:t>01</a:t>
            </a:r>
            <a:endParaRPr lang="en-US" sz="9000" dirty="0"/>
          </a:p>
        </p:txBody>
      </p:sp>
      <p:sp>
        <p:nvSpPr>
          <p:cNvPr id="3" name="Text 1"/>
          <p:cNvSpPr/>
          <p:nvPr/>
        </p:nvSpPr>
        <p:spPr>
          <a:xfrm>
            <a:off x="640080" y="2834640"/>
            <a:ext cx="10515600" cy="1463040"/>
          </a:xfrm>
          <a:prstGeom prst="rect">
            <a:avLst/>
          </a:prstGeom>
          <a:noFill/>
          <a:ln/>
        </p:spPr>
        <p:txBody>
          <a:bodyPr wrap="square" rtlCol="0" anchor="t"/>
          <a:lstStyle/>
          <a:p>
            <a:pPr indent="0" marL="0">
              <a:buNone/>
            </a:pPr>
            <a:r>
              <a:rPr lang="en-US" sz="3200" b="1" dirty="0">
                <a:solidFill>
                  <a:srgbClr val="FFFFFF"/>
                </a:solidFill>
                <a:latin typeface="Calibri" pitchFamily="34" charset="0"/>
                <a:ea typeface="Calibri" pitchFamily="34" charset="-122"/>
                <a:cs typeface="Calibri" pitchFamily="34" charset="-120"/>
              </a:rPr>
              <a:t>Raising money is a decision, not a milestone</a:t>
            </a:r>
            <a:endParaRPr lang="en-US"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09728" cy="6858000"/>
          </a:xfrm>
          <a:prstGeom prst="rect">
            <a:avLst/>
          </a:prstGeom>
          <a:solidFill>
            <a:srgbClr val="1D4ED8"/>
          </a:solidFill>
          <a:ln/>
        </p:spPr>
      </p:sp>
      <p:sp>
        <p:nvSpPr>
          <p:cNvPr id="3" name="Text 1"/>
          <p:cNvSpPr/>
          <p:nvPr/>
        </p:nvSpPr>
        <p:spPr>
          <a:xfrm>
            <a:off x="640080" y="457200"/>
            <a:ext cx="10515600" cy="365760"/>
          </a:xfrm>
          <a:prstGeom prst="rect">
            <a:avLst/>
          </a:prstGeom>
          <a:noFill/>
          <a:ln/>
        </p:spPr>
        <p:txBody>
          <a:bodyPr wrap="square" rtlCol="0" anchor="ctr"/>
          <a:lstStyle/>
          <a:p>
            <a:pPr indent="0" marL="0">
              <a:buNone/>
            </a:pPr>
            <a:r>
              <a:rPr lang="en-US" sz="1200" b="1" spc="200" kern="0" dirty="0">
                <a:solidFill>
                  <a:srgbClr val="1D4ED8"/>
                </a:solidFill>
                <a:latin typeface="Calibri" pitchFamily="34" charset="0"/>
                <a:ea typeface="Calibri" pitchFamily="34" charset="-122"/>
                <a:cs typeface="Calibri" pitchFamily="34" charset="-120"/>
              </a:rPr>
              <a:t>MODULE 1</a:t>
            </a:r>
            <a:endParaRPr lang="en-US" sz="1200" dirty="0"/>
          </a:p>
        </p:txBody>
      </p:sp>
      <p:sp>
        <p:nvSpPr>
          <p:cNvPr id="4" name="Text 2"/>
          <p:cNvSpPr/>
          <p:nvPr/>
        </p:nvSpPr>
        <p:spPr>
          <a:xfrm>
            <a:off x="640080" y="822960"/>
            <a:ext cx="10881360" cy="1005840"/>
          </a:xfrm>
          <a:prstGeom prst="rect">
            <a:avLst/>
          </a:prstGeom>
          <a:noFill/>
          <a:ln/>
        </p:spPr>
        <p:txBody>
          <a:bodyPr wrap="square" rtlCol="0" anchor="t"/>
          <a:lstStyle/>
          <a:p>
            <a:pPr indent="0" marL="0">
              <a:buNone/>
            </a:pPr>
            <a:r>
              <a:rPr lang="en-US" sz="2600" b="1" dirty="0">
                <a:solidFill>
                  <a:srgbClr val="0A1426"/>
                </a:solidFill>
                <a:latin typeface="Calibri" pitchFamily="34" charset="0"/>
                <a:ea typeface="Calibri" pitchFamily="34" charset="-122"/>
                <a:cs typeface="Calibri" pitchFamily="34" charset="-120"/>
              </a:rPr>
              <a:t>It's a tool. Not proof the idea works.</a:t>
            </a:r>
            <a:endParaRPr lang="en-US" sz="2600" dirty="0"/>
          </a:p>
        </p:txBody>
      </p:sp>
      <p:sp>
        <p:nvSpPr>
          <p:cNvPr id="5" name="Text 3"/>
          <p:cNvSpPr/>
          <p:nvPr/>
        </p:nvSpPr>
        <p:spPr>
          <a:xfrm>
            <a:off x="640080" y="1920240"/>
            <a:ext cx="10881360" cy="4206240"/>
          </a:xfrm>
          <a:prstGeom prst="rect">
            <a:avLst/>
          </a:prstGeom>
          <a:noFill/>
          <a:ln/>
        </p:spPr>
        <p:txBody>
          <a:bodyPr wrap="square" rtlCol="0" anchor="t"/>
          <a:lstStyle/>
          <a:p>
            <a:pPr marL="342900" indent="-342900">
              <a:lnSpc>
                <a:spcPct val="125000"/>
              </a:lnSpc>
              <a:spcAft>
                <a:spcPts val="1000"/>
              </a:spcAft>
              <a:buSzPct val="100000"/>
              <a:buChar char="•"/>
            </a:pPr>
            <a:r>
              <a:rPr lang="en-US" sz="1600" dirty="0">
                <a:solidFill>
                  <a:srgbClr val="27354B"/>
                </a:solidFill>
                <a:latin typeface="Calibri" pitchFamily="34" charset="0"/>
                <a:ea typeface="Calibri" pitchFamily="34" charset="-122"/>
                <a:cs typeface="Calibri" pitchFamily="34" charset="-120"/>
              </a:rPr>
              <a:t>A funding round is proof someone believes the idea might work, enough to bet on it — the business still has to prove itself afterward.</a:t>
            </a:r>
            <a:endParaRPr lang="en-US" sz="1600" dirty="0"/>
          </a:p>
          <a:p>
            <a:pPr marL="342900" indent="-342900">
              <a:lnSpc>
                <a:spcPct val="125000"/>
              </a:lnSpc>
              <a:spcAft>
                <a:spcPts val="1000"/>
              </a:spcAft>
              <a:buSzPct val="100000"/>
              <a:buChar char="•"/>
            </a:pPr>
            <a:r>
              <a:rPr lang="en-US" sz="1600" b="1" dirty="0">
                <a:solidFill>
                  <a:srgbClr val="0A1426"/>
                </a:solidFill>
                <a:latin typeface="Calibri" pitchFamily="34" charset="0"/>
                <a:ea typeface="Calibri" pitchFamily="34" charset="-122"/>
                <a:cs typeface="Calibri" pitchFamily="34" charset="-120"/>
              </a:rPr>
              <a:t>Before raising anything, finish this sentence honestly:</a:t>
            </a:r>
            <a:endParaRPr lang="en-US" sz="1600" dirty="0"/>
          </a:p>
          <a:p>
            <a:pPr marL="342900" indent="-342900">
              <a:lnSpc>
                <a:spcPct val="125000"/>
              </a:lnSpc>
              <a:spcAft>
                <a:spcPts val="1000"/>
              </a:spcAft>
              <a:buSzPct val="100000"/>
              <a:buChar char="•"/>
            </a:pPr>
            <a:r>
              <a:rPr lang="en-US" sz="2000" b="1" dirty="0">
                <a:solidFill>
                  <a:srgbClr val="1D4ED8"/>
                </a:solidFill>
                <a:latin typeface="Calibri" pitchFamily="34" charset="0"/>
                <a:ea typeface="Calibri" pitchFamily="34" charset="-122"/>
                <a:cs typeface="Calibri" pitchFamily="34" charset="-120"/>
              </a:rPr>
              <a:t>“This money lets me reach ______, which I could not reach otherwise.”</a:t>
            </a:r>
            <a:endParaRPr lang="en-US" sz="1600" dirty="0"/>
          </a:p>
          <a:p>
            <a:pPr marL="342900" indent="-342900">
              <a:lnSpc>
                <a:spcPct val="125000"/>
              </a:lnSpc>
              <a:spcAft>
                <a:spcPts val="1000"/>
              </a:spcAft>
              <a:buSzPct val="100000"/>
              <a:buChar char="•"/>
            </a:pPr>
            <a:r>
              <a:rPr lang="en-US" sz="1600" dirty="0">
                <a:solidFill>
                  <a:srgbClr val="27354B"/>
                </a:solidFill>
                <a:latin typeface="Calibri" pitchFamily="34" charset="0"/>
                <a:ea typeface="Calibri" pitchFamily="34" charset="-122"/>
                <a:cs typeface="Calibri" pitchFamily="34" charset="-120"/>
              </a:rPr>
              <a:t>If you can't fill in the blank specifically, you're not ready to raise — you're ready to want to have raised.</a:t>
            </a:r>
            <a:endParaRPr 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640080" y="2377440"/>
            <a:ext cx="2743200" cy="1828800"/>
          </a:xfrm>
          <a:prstGeom prst="rect">
            <a:avLst/>
          </a:prstGeom>
          <a:noFill/>
          <a:ln/>
        </p:spPr>
        <p:txBody>
          <a:bodyPr wrap="square" rtlCol="0" anchor="ctr"/>
          <a:lstStyle/>
          <a:p>
            <a:pPr indent="0" marL="0">
              <a:buNone/>
            </a:pPr>
            <a:r>
              <a:rPr lang="en-US" sz="9000" b="1" dirty="0">
                <a:solidFill>
                  <a:srgbClr val="1B2E52"/>
                </a:solidFill>
                <a:latin typeface="Calibri" pitchFamily="34" charset="0"/>
                <a:ea typeface="Calibri" pitchFamily="34" charset="-122"/>
                <a:cs typeface="Calibri" pitchFamily="34" charset="-120"/>
              </a:rPr>
              <a:t>02</a:t>
            </a:r>
            <a:endParaRPr lang="en-US" sz="9000" dirty="0"/>
          </a:p>
        </p:txBody>
      </p:sp>
      <p:sp>
        <p:nvSpPr>
          <p:cNvPr id="3" name="Text 1"/>
          <p:cNvSpPr/>
          <p:nvPr/>
        </p:nvSpPr>
        <p:spPr>
          <a:xfrm>
            <a:off x="640080" y="2834640"/>
            <a:ext cx="10515600" cy="1463040"/>
          </a:xfrm>
          <a:prstGeom prst="rect">
            <a:avLst/>
          </a:prstGeom>
          <a:noFill/>
          <a:ln/>
        </p:spPr>
        <p:txBody>
          <a:bodyPr wrap="square" rtlCol="0" anchor="t"/>
          <a:lstStyle/>
          <a:p>
            <a:pPr indent="0" marL="0">
              <a:buNone/>
            </a:pPr>
            <a:r>
              <a:rPr lang="en-US" sz="3200" b="1" dirty="0">
                <a:solidFill>
                  <a:srgbClr val="FFFFFF"/>
                </a:solidFill>
                <a:latin typeface="Calibri" pitchFamily="34" charset="0"/>
                <a:ea typeface="Calibri" pitchFamily="34" charset="-122"/>
                <a:cs typeface="Calibri" pitchFamily="34" charset="-120"/>
              </a:rPr>
              <a:t>Three ways to fund a business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09728" cy="6858000"/>
          </a:xfrm>
          <a:prstGeom prst="rect">
            <a:avLst/>
          </a:prstGeom>
          <a:solidFill>
            <a:srgbClr val="1D4ED8"/>
          </a:solidFill>
          <a:ln/>
        </p:spPr>
      </p:sp>
      <p:sp>
        <p:nvSpPr>
          <p:cNvPr id="3" name="Text 1"/>
          <p:cNvSpPr/>
          <p:nvPr/>
        </p:nvSpPr>
        <p:spPr>
          <a:xfrm>
            <a:off x="640080" y="457200"/>
            <a:ext cx="10515600" cy="365760"/>
          </a:xfrm>
          <a:prstGeom prst="rect">
            <a:avLst/>
          </a:prstGeom>
          <a:noFill/>
          <a:ln/>
        </p:spPr>
        <p:txBody>
          <a:bodyPr wrap="square" rtlCol="0" anchor="ctr"/>
          <a:lstStyle/>
          <a:p>
            <a:pPr indent="0" marL="0">
              <a:buNone/>
            </a:pPr>
            <a:r>
              <a:rPr lang="en-US" sz="1200" b="1" spc="200" kern="0" dirty="0">
                <a:solidFill>
                  <a:srgbClr val="1D4ED8"/>
                </a:solidFill>
                <a:latin typeface="Calibri" pitchFamily="34" charset="0"/>
                <a:ea typeface="Calibri" pitchFamily="34" charset="-122"/>
                <a:cs typeface="Calibri" pitchFamily="34" charset="-120"/>
              </a:rPr>
              <a:t>MODULE 2</a:t>
            </a:r>
            <a:endParaRPr lang="en-US" sz="1200" dirty="0"/>
          </a:p>
        </p:txBody>
      </p:sp>
      <p:sp>
        <p:nvSpPr>
          <p:cNvPr id="4" name="Text 2"/>
          <p:cNvSpPr/>
          <p:nvPr/>
        </p:nvSpPr>
        <p:spPr>
          <a:xfrm>
            <a:off x="640080" y="822960"/>
            <a:ext cx="10881360" cy="1005840"/>
          </a:xfrm>
          <a:prstGeom prst="rect">
            <a:avLst/>
          </a:prstGeom>
          <a:noFill/>
          <a:ln/>
        </p:spPr>
        <p:txBody>
          <a:bodyPr wrap="square" rtlCol="0" anchor="t"/>
          <a:lstStyle/>
          <a:p>
            <a:pPr indent="0" marL="0">
              <a:buNone/>
            </a:pPr>
            <a:r>
              <a:rPr lang="en-US" sz="2600" b="1" dirty="0">
                <a:solidFill>
                  <a:srgbClr val="0A1426"/>
                </a:solidFill>
                <a:latin typeface="Calibri" pitchFamily="34" charset="0"/>
                <a:ea typeface="Calibri" pitchFamily="34" charset="-122"/>
                <a:cs typeface="Calibri" pitchFamily="34" charset="-120"/>
              </a:rPr>
              <a:t>Bootstrapping, debt, equity — each trades something specific</a:t>
            </a:r>
            <a:endParaRPr lang="en-US" sz="2600" dirty="0"/>
          </a:p>
        </p:txBody>
      </p:sp>
      <p:sp>
        <p:nvSpPr>
          <p:cNvPr id="5" name="Text 3"/>
          <p:cNvSpPr/>
          <p:nvPr/>
        </p:nvSpPr>
        <p:spPr>
          <a:xfrm>
            <a:off x="640080" y="1920240"/>
            <a:ext cx="10881360" cy="4023360"/>
          </a:xfrm>
          <a:prstGeom prst="rect">
            <a:avLst/>
          </a:prstGeom>
          <a:noFill/>
          <a:ln/>
        </p:spPr>
        <p:txBody>
          <a:bodyPr wrap="square" rtlCol="0" anchor="t"/>
          <a:lstStyle/>
          <a:p>
            <a:pPr marL="342900" indent="-342900">
              <a:lnSpc>
                <a:spcPct val="125000"/>
              </a:lnSpc>
              <a:spcAft>
                <a:spcPts val="1000"/>
              </a:spcAft>
              <a:buSzPct val="100000"/>
              <a:buChar char="•"/>
            </a:pPr>
            <a:r>
              <a:rPr lang="en-US" sz="1600" b="1" dirty="0">
                <a:solidFill>
                  <a:srgbClr val="0A1426"/>
                </a:solidFill>
                <a:latin typeface="Calibri" pitchFamily="34" charset="0"/>
                <a:ea typeface="Calibri" pitchFamily="34" charset="-122"/>
                <a:cs typeface="Calibri" pitchFamily="34" charset="-120"/>
              </a:rPr>
              <a:t>Bootstrapping on revenue: </a:t>
            </a:r>
            <a:pPr indent="0" marL="0">
              <a:lnSpc>
                <a:spcPct val="125000"/>
              </a:lnSpc>
              <a:spcAft>
                <a:spcPts val="1000"/>
              </a:spcAft>
              <a:buNone/>
            </a:pPr>
            <a:r>
              <a:rPr lang="en-US" sz="1600" dirty="0">
                <a:solidFill>
                  <a:srgbClr val="27354B"/>
                </a:solidFill>
                <a:latin typeface="Calibri" pitchFamily="34" charset="0"/>
                <a:ea typeface="Calibri" pitchFamily="34" charset="-122"/>
                <a:cs typeface="Calibri" pitchFamily="34" charset="-120"/>
              </a:rPr>
              <a:t>no outside money, no board seat — but growth is capped by your own cash flow.</a:t>
            </a:r>
            <a:endParaRPr lang="en-US" sz="1600" dirty="0"/>
          </a:p>
          <a:p>
            <a:pPr marL="342900" indent="-342900">
              <a:lnSpc>
                <a:spcPct val="125000"/>
              </a:lnSpc>
              <a:spcAft>
                <a:spcPts val="1000"/>
              </a:spcAft>
              <a:buSzPct val="100000"/>
              <a:buChar char="•"/>
            </a:pPr>
            <a:r>
              <a:rPr lang="en-US" sz="1600" b="1" dirty="0">
                <a:solidFill>
                  <a:srgbClr val="0A1426"/>
                </a:solidFill>
                <a:latin typeface="Calibri" pitchFamily="34" charset="0"/>
                <a:ea typeface="Calibri" pitchFamily="34" charset="-122"/>
                <a:cs typeface="Calibri" pitchFamily="34" charset="-120"/>
              </a:rPr>
              <a:t>Debt: </a:t>
            </a:r>
            <a:pPr indent="0" marL="0">
              <a:lnSpc>
                <a:spcPct val="125000"/>
              </a:lnSpc>
              <a:spcAft>
                <a:spcPts val="1000"/>
              </a:spcAft>
              <a:buNone/>
            </a:pPr>
            <a:r>
              <a:rPr lang="en-US" sz="1600" dirty="0">
                <a:solidFill>
                  <a:srgbClr val="27354B"/>
                </a:solidFill>
                <a:latin typeface="Calibri" pitchFamily="34" charset="0"/>
                <a:ea typeface="Calibri" pitchFamily="34" charset="-122"/>
                <a:cs typeface="Calibri" pitchFamily="34" charset="-120"/>
              </a:rPr>
              <a:t>you keep all the upside, but repayment is fixed regardless of performance.</a:t>
            </a:r>
            <a:endParaRPr lang="en-US" sz="1600" dirty="0"/>
          </a:p>
          <a:p>
            <a:pPr marL="342900" indent="-342900">
              <a:lnSpc>
                <a:spcPct val="125000"/>
              </a:lnSpc>
              <a:spcAft>
                <a:spcPts val="1000"/>
              </a:spcAft>
              <a:buSzPct val="100000"/>
              <a:buChar char="•"/>
            </a:pPr>
            <a:r>
              <a:rPr lang="en-US" sz="1600" b="1" dirty="0">
                <a:solidFill>
                  <a:srgbClr val="0A1426"/>
                </a:solidFill>
                <a:latin typeface="Calibri" pitchFamily="34" charset="0"/>
                <a:ea typeface="Calibri" pitchFamily="34" charset="-122"/>
                <a:cs typeface="Calibri" pitchFamily="34" charset="-120"/>
              </a:rPr>
              <a:t>Equity: </a:t>
            </a:r>
            <a:pPr indent="0" marL="0">
              <a:lnSpc>
                <a:spcPct val="125000"/>
              </a:lnSpc>
              <a:spcAft>
                <a:spcPts val="1000"/>
              </a:spcAft>
              <a:buNone/>
            </a:pPr>
            <a:r>
              <a:rPr lang="en-US" sz="1600" dirty="0">
                <a:solidFill>
                  <a:srgbClr val="27354B"/>
                </a:solidFill>
                <a:latin typeface="Calibri" pitchFamily="34" charset="0"/>
                <a:ea typeface="Calibri" pitchFamily="34" charset="-122"/>
                <a:cs typeface="Calibri" pitchFamily="34" charset="-120"/>
              </a:rPr>
              <a:t>you get growth capital and a partner, but give up a permanent slice of ownership.</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640080" y="2377440"/>
            <a:ext cx="2743200" cy="1828800"/>
          </a:xfrm>
          <a:prstGeom prst="rect">
            <a:avLst/>
          </a:prstGeom>
          <a:noFill/>
          <a:ln/>
        </p:spPr>
        <p:txBody>
          <a:bodyPr wrap="square" rtlCol="0" anchor="ctr"/>
          <a:lstStyle/>
          <a:p>
            <a:pPr indent="0" marL="0">
              <a:buNone/>
            </a:pPr>
            <a:r>
              <a:rPr lang="en-US" sz="9000" b="1" dirty="0">
                <a:solidFill>
                  <a:srgbClr val="1B2E52"/>
                </a:solidFill>
                <a:latin typeface="Calibri" pitchFamily="34" charset="0"/>
                <a:ea typeface="Calibri" pitchFamily="34" charset="-122"/>
                <a:cs typeface="Calibri" pitchFamily="34" charset="-120"/>
              </a:rPr>
              <a:t>03</a:t>
            </a:r>
            <a:endParaRPr lang="en-US" sz="9000" dirty="0"/>
          </a:p>
        </p:txBody>
      </p:sp>
      <p:sp>
        <p:nvSpPr>
          <p:cNvPr id="3" name="Text 1"/>
          <p:cNvSpPr/>
          <p:nvPr/>
        </p:nvSpPr>
        <p:spPr>
          <a:xfrm>
            <a:off x="640080" y="2834640"/>
            <a:ext cx="10515600" cy="1463040"/>
          </a:xfrm>
          <a:prstGeom prst="rect">
            <a:avLst/>
          </a:prstGeom>
          <a:noFill/>
          <a:ln/>
        </p:spPr>
        <p:txBody>
          <a:bodyPr wrap="square" rtlCol="0" anchor="t"/>
          <a:lstStyle/>
          <a:p>
            <a:pPr indent="0" marL="0">
              <a:buNone/>
            </a:pPr>
            <a:r>
              <a:rPr lang="en-US" sz="3200" b="1" dirty="0">
                <a:solidFill>
                  <a:srgbClr val="FFFFFF"/>
                </a:solidFill>
                <a:latin typeface="Calibri" pitchFamily="34" charset="0"/>
                <a:ea typeface="Calibri" pitchFamily="34" charset="-122"/>
                <a:cs typeface="Calibri" pitchFamily="34" charset="-120"/>
              </a:rPr>
              <a:t>What investors actually evaluate</a:t>
            </a:r>
            <a:endParaRPr lang="en-US" sz="3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09728" cy="6858000"/>
          </a:xfrm>
          <a:prstGeom prst="rect">
            <a:avLst/>
          </a:prstGeom>
          <a:solidFill>
            <a:srgbClr val="1D4ED8"/>
          </a:solidFill>
          <a:ln/>
        </p:spPr>
      </p:sp>
      <p:sp>
        <p:nvSpPr>
          <p:cNvPr id="3" name="Text 1"/>
          <p:cNvSpPr/>
          <p:nvPr/>
        </p:nvSpPr>
        <p:spPr>
          <a:xfrm>
            <a:off x="640080" y="457200"/>
            <a:ext cx="10515600" cy="365760"/>
          </a:xfrm>
          <a:prstGeom prst="rect">
            <a:avLst/>
          </a:prstGeom>
          <a:noFill/>
          <a:ln/>
        </p:spPr>
        <p:txBody>
          <a:bodyPr wrap="square" rtlCol="0" anchor="ctr"/>
          <a:lstStyle/>
          <a:p>
            <a:pPr indent="0" marL="0">
              <a:buNone/>
            </a:pPr>
            <a:r>
              <a:rPr lang="en-US" sz="1200" b="1" spc="200" kern="0" dirty="0">
                <a:solidFill>
                  <a:srgbClr val="1D4ED8"/>
                </a:solidFill>
                <a:latin typeface="Calibri" pitchFamily="34" charset="0"/>
                <a:ea typeface="Calibri" pitchFamily="34" charset="-122"/>
                <a:cs typeface="Calibri" pitchFamily="34" charset="-120"/>
              </a:rPr>
              <a:t>MODULE 3</a:t>
            </a:r>
            <a:endParaRPr lang="en-US" sz="1200" dirty="0"/>
          </a:p>
        </p:txBody>
      </p:sp>
      <p:sp>
        <p:nvSpPr>
          <p:cNvPr id="4" name="Text 2"/>
          <p:cNvSpPr/>
          <p:nvPr/>
        </p:nvSpPr>
        <p:spPr>
          <a:xfrm>
            <a:off x="640080" y="822960"/>
            <a:ext cx="10881360" cy="1005840"/>
          </a:xfrm>
          <a:prstGeom prst="rect">
            <a:avLst/>
          </a:prstGeom>
          <a:noFill/>
          <a:ln/>
        </p:spPr>
        <p:txBody>
          <a:bodyPr wrap="square" rtlCol="0" anchor="t"/>
          <a:lstStyle/>
          <a:p>
            <a:pPr indent="0" marL="0">
              <a:buNone/>
            </a:pPr>
            <a:r>
              <a:rPr lang="en-US" sz="2600" b="1" dirty="0">
                <a:solidFill>
                  <a:srgbClr val="0A1426"/>
                </a:solidFill>
                <a:latin typeface="Calibri" pitchFamily="34" charset="0"/>
                <a:ea typeface="Calibri" pitchFamily="34" charset="-122"/>
                <a:cs typeface="Calibri" pitchFamily="34" charset="-120"/>
              </a:rPr>
              <a:t>Four questions behind every yes or no</a:t>
            </a:r>
            <a:endParaRPr lang="en-US" sz="2600" dirty="0"/>
          </a:p>
        </p:txBody>
      </p:sp>
      <p:sp>
        <p:nvSpPr>
          <p:cNvPr id="5" name="Text 3"/>
          <p:cNvSpPr/>
          <p:nvPr/>
        </p:nvSpPr>
        <p:spPr>
          <a:xfrm>
            <a:off x="640080" y="1920240"/>
            <a:ext cx="10881360" cy="4206240"/>
          </a:xfrm>
          <a:prstGeom prst="rect">
            <a:avLst/>
          </a:prstGeom>
          <a:noFill/>
          <a:ln/>
        </p:spPr>
        <p:txBody>
          <a:bodyPr wrap="square" rtlCol="0" anchor="t"/>
          <a:lstStyle/>
          <a:p>
            <a:pPr marL="342900" indent="-342900">
              <a:lnSpc>
                <a:spcPct val="125000"/>
              </a:lnSpc>
              <a:spcAft>
                <a:spcPts val="1000"/>
              </a:spcAft>
              <a:buSzPct val="100000"/>
              <a:buChar char="•"/>
            </a:pPr>
            <a:r>
              <a:rPr lang="en-US" sz="1600" b="1" dirty="0">
                <a:solidFill>
                  <a:srgbClr val="0A1426"/>
                </a:solidFill>
                <a:latin typeface="Calibri" pitchFamily="34" charset="0"/>
                <a:ea typeface="Calibri" pitchFamily="34" charset="-122"/>
                <a:cs typeface="Calibri" pitchFamily="34" charset="-120"/>
              </a:rPr>
              <a:t>Evidence, not enthusiasm: </a:t>
            </a:r>
            <a:pPr indent="0" marL="0">
              <a:lnSpc>
                <a:spcPct val="125000"/>
              </a:lnSpc>
              <a:spcAft>
                <a:spcPts val="1000"/>
              </a:spcAft>
              <a:buNone/>
            </a:pPr>
            <a:r>
              <a:rPr lang="en-US" sz="1600" dirty="0">
                <a:solidFill>
                  <a:srgbClr val="27354B"/>
                </a:solidFill>
                <a:latin typeface="Calibri" pitchFamily="34" charset="0"/>
                <a:ea typeface="Calibri" pitchFamily="34" charset="-122"/>
                <a:cs typeface="Calibri" pitchFamily="34" charset="-120"/>
              </a:rPr>
              <a:t>what have real customers already done, not said?</a:t>
            </a:r>
            <a:endParaRPr lang="en-US" sz="1600" dirty="0"/>
          </a:p>
          <a:p>
            <a:pPr marL="342900" indent="-342900">
              <a:lnSpc>
                <a:spcPct val="125000"/>
              </a:lnSpc>
              <a:spcAft>
                <a:spcPts val="1000"/>
              </a:spcAft>
              <a:buSzPct val="100000"/>
              <a:buChar char="•"/>
            </a:pPr>
            <a:r>
              <a:rPr lang="en-US" sz="1600" b="1" dirty="0">
                <a:solidFill>
                  <a:srgbClr val="0A1426"/>
                </a:solidFill>
                <a:latin typeface="Calibri" pitchFamily="34" charset="0"/>
                <a:ea typeface="Calibri" pitchFamily="34" charset="-122"/>
                <a:cs typeface="Calibri" pitchFamily="34" charset="-120"/>
              </a:rPr>
              <a:t>Market clarity: </a:t>
            </a:r>
            <a:pPr indent="0" marL="0">
              <a:lnSpc>
                <a:spcPct val="125000"/>
              </a:lnSpc>
              <a:spcAft>
                <a:spcPts val="1000"/>
              </a:spcAft>
              <a:buNone/>
            </a:pPr>
            <a:r>
              <a:rPr lang="en-US" sz="1600" dirty="0">
                <a:solidFill>
                  <a:srgbClr val="27354B"/>
                </a:solidFill>
                <a:latin typeface="Calibri" pitchFamily="34" charset="0"/>
                <a:ea typeface="Calibri" pitchFamily="34" charset="-122"/>
                <a:cs typeface="Calibri" pitchFamily="34" charset="-120"/>
              </a:rPr>
              <a:t>do you know exactly who you serve and why they'd choose you?</a:t>
            </a:r>
            <a:endParaRPr lang="en-US" sz="1600" dirty="0"/>
          </a:p>
          <a:p>
            <a:pPr marL="342900" indent="-342900">
              <a:lnSpc>
                <a:spcPct val="125000"/>
              </a:lnSpc>
              <a:spcAft>
                <a:spcPts val="1000"/>
              </a:spcAft>
              <a:buSzPct val="100000"/>
              <a:buChar char="•"/>
            </a:pPr>
            <a:r>
              <a:rPr lang="en-US" sz="1600" b="1" dirty="0">
                <a:solidFill>
                  <a:srgbClr val="0A1426"/>
                </a:solidFill>
                <a:latin typeface="Calibri" pitchFamily="34" charset="0"/>
                <a:ea typeface="Calibri" pitchFamily="34" charset="-122"/>
                <a:cs typeface="Calibri" pitchFamily="34" charset="-120"/>
              </a:rPr>
              <a:t>A credible team: </a:t>
            </a:r>
            <a:pPr indent="0" marL="0">
              <a:lnSpc>
                <a:spcPct val="125000"/>
              </a:lnSpc>
              <a:spcAft>
                <a:spcPts val="1000"/>
              </a:spcAft>
              <a:buNone/>
            </a:pPr>
            <a:r>
              <a:rPr lang="en-US" sz="1600" dirty="0">
                <a:solidFill>
                  <a:srgbClr val="27354B"/>
                </a:solidFill>
                <a:latin typeface="Calibri" pitchFamily="34" charset="0"/>
                <a:ea typeface="Calibri" pitchFamily="34" charset="-122"/>
                <a:cs typeface="Calibri" pitchFamily="34" charset="-120"/>
              </a:rPr>
              <a:t>why are you specifically positioned to solve this?</a:t>
            </a:r>
            <a:endParaRPr lang="en-US" sz="1600" dirty="0"/>
          </a:p>
          <a:p>
            <a:pPr marL="342900" indent="-342900">
              <a:lnSpc>
                <a:spcPct val="125000"/>
              </a:lnSpc>
              <a:spcAft>
                <a:spcPts val="1000"/>
              </a:spcAft>
              <a:buSzPct val="100000"/>
              <a:buChar char="•"/>
            </a:pPr>
            <a:r>
              <a:rPr lang="en-US" sz="1600" b="1" dirty="0">
                <a:solidFill>
                  <a:srgbClr val="0A1426"/>
                </a:solidFill>
                <a:latin typeface="Calibri" pitchFamily="34" charset="0"/>
                <a:ea typeface="Calibri" pitchFamily="34" charset="-122"/>
                <a:cs typeface="Calibri" pitchFamily="34" charset="-120"/>
              </a:rPr>
              <a:t>A defensible plan: </a:t>
            </a:r>
            <a:pPr indent="0" marL="0">
              <a:lnSpc>
                <a:spcPct val="125000"/>
              </a:lnSpc>
              <a:spcAft>
                <a:spcPts val="1000"/>
              </a:spcAft>
              <a:buNone/>
            </a:pPr>
            <a:r>
              <a:rPr lang="en-US" sz="1600" dirty="0">
                <a:solidFill>
                  <a:srgbClr val="27354B"/>
                </a:solidFill>
                <a:latin typeface="Calibri" pitchFamily="34" charset="0"/>
                <a:ea typeface="Calibri" pitchFamily="34" charset="-122"/>
                <a:cs typeface="Calibri" pitchFamily="34" charset="-120"/>
              </a:rPr>
              <a:t>what stops a well-funded copycat from taking this in a year?</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640080" y="2377440"/>
            <a:ext cx="2743200" cy="1828800"/>
          </a:xfrm>
          <a:prstGeom prst="rect">
            <a:avLst/>
          </a:prstGeom>
          <a:noFill/>
          <a:ln/>
        </p:spPr>
        <p:txBody>
          <a:bodyPr wrap="square" rtlCol="0" anchor="ctr"/>
          <a:lstStyle/>
          <a:p>
            <a:pPr indent="0" marL="0">
              <a:buNone/>
            </a:pPr>
            <a:r>
              <a:rPr lang="en-US" sz="9000" b="1" dirty="0">
                <a:solidFill>
                  <a:srgbClr val="1B2E52"/>
                </a:solidFill>
                <a:latin typeface="Calibri" pitchFamily="34" charset="0"/>
                <a:ea typeface="Calibri" pitchFamily="34" charset="-122"/>
                <a:cs typeface="Calibri" pitchFamily="34" charset="-120"/>
              </a:rPr>
              <a:t>04</a:t>
            </a:r>
            <a:endParaRPr lang="en-US" sz="9000" dirty="0"/>
          </a:p>
        </p:txBody>
      </p:sp>
      <p:sp>
        <p:nvSpPr>
          <p:cNvPr id="3" name="Text 1"/>
          <p:cNvSpPr/>
          <p:nvPr/>
        </p:nvSpPr>
        <p:spPr>
          <a:xfrm>
            <a:off x="640080" y="2834640"/>
            <a:ext cx="10515600" cy="1463040"/>
          </a:xfrm>
          <a:prstGeom prst="rect">
            <a:avLst/>
          </a:prstGeom>
          <a:noFill/>
          <a:ln/>
        </p:spPr>
        <p:txBody>
          <a:bodyPr wrap="square" rtlCol="0" anchor="t"/>
          <a:lstStyle/>
          <a:p>
            <a:pPr indent="0" marL="0">
              <a:buNone/>
            </a:pPr>
            <a:r>
              <a:rPr lang="en-US" sz="3200" b="1" dirty="0">
                <a:solidFill>
                  <a:srgbClr val="FFFFFF"/>
                </a:solidFill>
                <a:latin typeface="Calibri" pitchFamily="34" charset="0"/>
                <a:ea typeface="Calibri" pitchFamily="34" charset="-122"/>
                <a:cs typeface="Calibri" pitchFamily="34" charset="-120"/>
              </a:rPr>
              <a:t>The dilution maths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2026-08-24T06:37:41Z</dcterms:created>
  <dcterms:modified xsi:type="dcterms:W3CDTF">2026-08-24T06:37:41Z</dcterms:modified>
</cp:coreProperties>
</file>